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1" r:id="rId5"/>
    <p:sldMasterId id="2147483674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98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1" autoAdjust="0"/>
    <p:restoredTop sz="94660"/>
  </p:normalViewPr>
  <p:slideViewPr>
    <p:cSldViewPr snapToGrid="0">
      <p:cViewPr varScale="1">
        <p:scale>
          <a:sx n="69" d="100"/>
          <a:sy n="69" d="100"/>
        </p:scale>
        <p:origin x="5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presProps" Target="presProps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8" Type="http://schemas.openxmlformats.org/officeDocument/2006/relationships/slide" Target="slides/slide2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ssandro Provetti (Staff)" userId="e079a23e-81dd-4edf-895d-88d9fdd5be7b" providerId="ADAL" clId="{A8AF9ACB-2BA7-4B0F-948F-710E51E6DFAF}"/>
    <pc:docChg chg="custSel addSld modSld sldOrd">
      <pc:chgData name="Alessandro Provetti (Staff)" userId="e079a23e-81dd-4edf-895d-88d9fdd5be7b" providerId="ADAL" clId="{A8AF9ACB-2BA7-4B0F-948F-710E51E6DFAF}" dt="2023-10-31T15:14:16.524" v="454" actId="20577"/>
      <pc:docMkLst>
        <pc:docMk/>
      </pc:docMkLst>
      <pc:sldChg chg="modSp">
        <pc:chgData name="Alessandro Provetti (Staff)" userId="e079a23e-81dd-4edf-895d-88d9fdd5be7b" providerId="ADAL" clId="{A8AF9ACB-2BA7-4B0F-948F-710E51E6DFAF}" dt="2023-10-25T13:18:02.117" v="3" actId="27636"/>
        <pc:sldMkLst>
          <pc:docMk/>
          <pc:sldMk cId="0" sldId="263"/>
        </pc:sldMkLst>
        <pc:spChg chg="mod">
          <ac:chgData name="Alessandro Provetti (Staff)" userId="e079a23e-81dd-4edf-895d-88d9fdd5be7b" providerId="ADAL" clId="{A8AF9ACB-2BA7-4B0F-948F-710E51E6DFAF}" dt="2023-10-25T13:18:02.117" v="3" actId="27636"/>
          <ac:spMkLst>
            <pc:docMk/>
            <pc:sldMk cId="0" sldId="263"/>
            <ac:spMk id="150" creationId="{00000000-0000-0000-0000-000000000000}"/>
          </ac:spMkLst>
        </pc:spChg>
      </pc:sldChg>
      <pc:sldChg chg="delSp modSp ord">
        <pc:chgData name="Alessandro Provetti (Staff)" userId="e079a23e-81dd-4edf-895d-88d9fdd5be7b" providerId="ADAL" clId="{A8AF9ACB-2BA7-4B0F-948F-710E51E6DFAF}" dt="2023-10-25T13:24:19.702" v="285"/>
        <pc:sldMkLst>
          <pc:docMk/>
          <pc:sldMk cId="0" sldId="264"/>
        </pc:sldMkLst>
        <pc:spChg chg="mod">
          <ac:chgData name="Alessandro Provetti (Staff)" userId="e079a23e-81dd-4edf-895d-88d9fdd5be7b" providerId="ADAL" clId="{A8AF9ACB-2BA7-4B0F-948F-710E51E6DFAF}" dt="2023-10-25T13:20:20.262" v="49" actId="20577"/>
          <ac:spMkLst>
            <pc:docMk/>
            <pc:sldMk cId="0" sldId="264"/>
            <ac:spMk id="151" creationId="{00000000-0000-0000-0000-000000000000}"/>
          </ac:spMkLst>
        </pc:spChg>
        <pc:spChg chg="mod">
          <ac:chgData name="Alessandro Provetti (Staff)" userId="e079a23e-81dd-4edf-895d-88d9fdd5be7b" providerId="ADAL" clId="{A8AF9ACB-2BA7-4B0F-948F-710E51E6DFAF}" dt="2023-10-25T13:23:32.641" v="283" actId="20577"/>
          <ac:spMkLst>
            <pc:docMk/>
            <pc:sldMk cId="0" sldId="264"/>
            <ac:spMk id="152" creationId="{00000000-0000-0000-0000-000000000000}"/>
          </ac:spMkLst>
        </pc:spChg>
        <pc:picChg chg="del">
          <ac:chgData name="Alessandro Provetti (Staff)" userId="e079a23e-81dd-4edf-895d-88d9fdd5be7b" providerId="ADAL" clId="{A8AF9ACB-2BA7-4B0F-948F-710E51E6DFAF}" dt="2023-10-25T13:23:36.289" v="284" actId="478"/>
          <ac:picMkLst>
            <pc:docMk/>
            <pc:sldMk cId="0" sldId="264"/>
            <ac:picMk id="153" creationId="{00000000-0000-0000-0000-000000000000}"/>
          </ac:picMkLst>
        </pc:picChg>
      </pc:sldChg>
      <pc:sldChg chg="modSp">
        <pc:chgData name="Alessandro Provetti (Staff)" userId="e079a23e-81dd-4edf-895d-88d9fdd5be7b" providerId="ADAL" clId="{A8AF9ACB-2BA7-4B0F-948F-710E51E6DFAF}" dt="2023-10-25T13:18:02.092" v="2" actId="27636"/>
        <pc:sldMkLst>
          <pc:docMk/>
          <pc:sldMk cId="0" sldId="278"/>
        </pc:sldMkLst>
        <pc:spChg chg="mod">
          <ac:chgData name="Alessandro Provetti (Staff)" userId="e079a23e-81dd-4edf-895d-88d9fdd5be7b" providerId="ADAL" clId="{A8AF9ACB-2BA7-4B0F-948F-710E51E6DFAF}" dt="2023-10-25T13:18:02.092" v="2" actId="27636"/>
          <ac:spMkLst>
            <pc:docMk/>
            <pc:sldMk cId="0" sldId="278"/>
            <ac:spMk id="259" creationId="{00000000-0000-0000-0000-000000000000}"/>
          </ac:spMkLst>
        </pc:spChg>
        <pc:spChg chg="mod">
          <ac:chgData name="Alessandro Provetti (Staff)" userId="e079a23e-81dd-4edf-895d-88d9fdd5be7b" providerId="ADAL" clId="{A8AF9ACB-2BA7-4B0F-948F-710E51E6DFAF}" dt="2023-10-25T13:18:02.092" v="1" actId="27636"/>
          <ac:spMkLst>
            <pc:docMk/>
            <pc:sldMk cId="0" sldId="278"/>
            <ac:spMk id="260" creationId="{00000000-0000-0000-0000-000000000000}"/>
          </ac:spMkLst>
        </pc:spChg>
      </pc:sldChg>
      <pc:sldChg chg="modSp">
        <pc:chgData name="Alessandro Provetti (Staff)" userId="e079a23e-81dd-4edf-895d-88d9fdd5be7b" providerId="ADAL" clId="{A8AF9ACB-2BA7-4B0F-948F-710E51E6DFAF}" dt="2023-10-31T15:14:16.524" v="454" actId="20577"/>
        <pc:sldMkLst>
          <pc:docMk/>
          <pc:sldMk cId="0" sldId="295"/>
        </pc:sldMkLst>
        <pc:spChg chg="mod">
          <ac:chgData name="Alessandro Provetti (Staff)" userId="e079a23e-81dd-4edf-895d-88d9fdd5be7b" providerId="ADAL" clId="{A8AF9ACB-2BA7-4B0F-948F-710E51E6DFAF}" dt="2023-10-31T15:14:16.524" v="454" actId="20577"/>
          <ac:spMkLst>
            <pc:docMk/>
            <pc:sldMk cId="0" sldId="295"/>
            <ac:spMk id="323" creationId="{00000000-0000-0000-0000-000000000000}"/>
          </ac:spMkLst>
        </pc:spChg>
      </pc:sldChg>
      <pc:sldChg chg="modSp add">
        <pc:chgData name="Alessandro Provetti (Staff)" userId="e079a23e-81dd-4edf-895d-88d9fdd5be7b" providerId="ADAL" clId="{A8AF9ACB-2BA7-4B0F-948F-710E51E6DFAF}" dt="2023-10-25T13:26:24.517" v="452" actId="113"/>
        <pc:sldMkLst>
          <pc:docMk/>
          <pc:sldMk cId="841028005" sldId="298"/>
        </pc:sldMkLst>
        <pc:spChg chg="mod">
          <ac:chgData name="Alessandro Provetti (Staff)" userId="e079a23e-81dd-4edf-895d-88d9fdd5be7b" providerId="ADAL" clId="{A8AF9ACB-2BA7-4B0F-948F-710E51E6DFAF}" dt="2023-10-25T13:26:24.517" v="452" actId="113"/>
          <ac:spMkLst>
            <pc:docMk/>
            <pc:sldMk cId="841028005" sldId="298"/>
            <ac:spMk id="152" creationId="{00000000-0000-0000-0000-000000000000}"/>
          </ac:spMkLst>
        </pc:spChg>
      </pc:sldChg>
    </pc:docChg>
  </pc:docChgLst>
</pc:chgInfo>
</file>

<file path=ppt/media/image1.gif>
</file>

<file path=ppt/media/image10.png>
</file>

<file path=ppt/media/image11.png>
</file>

<file path=ppt/media/image12.gif>
</file>

<file path=ppt/media/image13.gif>
</file>

<file path=ppt/media/image14.png>
</file>

<file path=ppt/media/image15.jpeg>
</file>

<file path=ppt/media/image16.png>
</file>

<file path=ppt/media/image17.tif>
</file>

<file path=ppt/media/image18.jpeg>
</file>

<file path=ppt/media/image19.gif>
</file>

<file path=ppt/media/image2.tif>
</file>

<file path=ppt/media/image20.gif>
</file>

<file path=ppt/media/image3.gif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4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GB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4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GB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4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wookie.dev/blog/2013/09/text-mining-the-complete-works-of-william-shakespeare/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ubtitle 2"/>
          <p:cNvSpPr/>
          <p:nvPr/>
        </p:nvSpPr>
        <p:spPr>
          <a:xfrm>
            <a:off x="1833480" y="2104920"/>
            <a:ext cx="8738640" cy="686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spcAft>
                <a:spcPts val="601"/>
              </a:spcAft>
              <a:tabLst>
                <a:tab pos="0" algn="l"/>
              </a:tabLst>
            </a:pPr>
            <a:r>
              <a:rPr lang="en-GB" sz="4000" b="1" strike="noStrike" spc="-1">
                <a:solidFill>
                  <a:srgbClr val="D9D9D9"/>
                </a:solidFill>
                <a:latin typeface="Courier New"/>
                <a:ea typeface="Microsoft JhengHei"/>
              </a:rPr>
              <a:t>The class will start soon…</a:t>
            </a:r>
            <a:endParaRPr lang="en-GB" sz="4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6" name="Picture 5"/>
          <p:cNvPicPr/>
          <p:nvPr/>
        </p:nvPicPr>
        <p:blipFill>
          <a:blip r:embed="rId2"/>
          <a:stretch/>
        </p:blipFill>
        <p:spPr>
          <a:xfrm>
            <a:off x="3177720" y="2998440"/>
            <a:ext cx="5833440" cy="3290400"/>
          </a:xfrm>
          <a:prstGeom prst="rect">
            <a:avLst/>
          </a:prstGeom>
          <a:ln w="0">
            <a:noFill/>
          </a:ln>
        </p:spPr>
      </p:pic>
      <p:sp>
        <p:nvSpPr>
          <p:cNvPr id="117" name="TextBox 8"/>
          <p:cNvSpPr/>
          <p:nvPr/>
        </p:nvSpPr>
        <p:spPr>
          <a:xfrm>
            <a:off x="0" y="766080"/>
            <a:ext cx="12189600" cy="759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GB" sz="4000" b="1" strike="noStrike" spc="-1">
                <a:solidFill>
                  <a:srgbClr val="FFC000"/>
                </a:solidFill>
                <a:latin typeface="Courier New"/>
                <a:ea typeface="Microsoft JhengHei"/>
              </a:rPr>
              <a:t>Demystifying Computing with </a:t>
            </a:r>
            <a:r>
              <a:rPr lang="en-GB" sz="4400" b="1" strike="noStrike" spc="-1">
                <a:solidFill>
                  <a:srgbClr val="FFC000"/>
                </a:solidFill>
                <a:latin typeface="Courier New"/>
                <a:ea typeface="Microsoft JhengHei"/>
              </a:rPr>
              <a:t>Python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 dirty="0">
                <a:solidFill>
                  <a:srgbClr val="FFFFFF"/>
                </a:solidFill>
                <a:latin typeface="Verdana"/>
                <a:ea typeface="Verdana"/>
              </a:rPr>
              <a:t>Data structures: sequences </a:t>
            </a:r>
            <a:endParaRPr lang="en-GB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0" indent="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None/>
            </a:pPr>
            <a:r>
              <a:rPr lang="en-GB" sz="2800" strike="noStrike" spc="-1" dirty="0">
                <a:solidFill>
                  <a:srgbClr val="FFFFFF"/>
                </a:solidFill>
                <a:latin typeface="Verdana"/>
                <a:ea typeface="Verdana"/>
              </a:rPr>
              <a:t>Python strings and lists are </a:t>
            </a:r>
            <a:r>
              <a:rPr lang="en-GB" sz="2800" i="1" strike="noStrike" spc="-1" dirty="0">
                <a:solidFill>
                  <a:srgbClr val="FFFFFF"/>
                </a:solidFill>
                <a:latin typeface="Verdana"/>
                <a:ea typeface="Verdana"/>
              </a:rPr>
              <a:t>sequences</a:t>
            </a:r>
            <a:r>
              <a:rPr lang="en-GB" sz="2800" strike="noStrike" spc="-1" dirty="0">
                <a:solidFill>
                  <a:srgbClr val="FFFFFF"/>
                </a:solidFill>
                <a:latin typeface="Verdana"/>
                <a:ea typeface="Verdana"/>
              </a:rPr>
              <a:t>, i.e., elements are indexed and we use the “[</a:t>
            </a:r>
            <a:r>
              <a:rPr lang="en-GB" sz="2800" strike="noStrike" spc="-1" dirty="0" err="1">
                <a:solidFill>
                  <a:srgbClr val="FFFFFF"/>
                </a:solidFill>
                <a:latin typeface="Verdana"/>
                <a:ea typeface="Verdana"/>
              </a:rPr>
              <a:t>i</a:t>
            </a:r>
            <a:r>
              <a:rPr lang="en-GB" sz="2800" strike="noStrike" spc="-1" dirty="0">
                <a:solidFill>
                  <a:srgbClr val="FFFFFF"/>
                </a:solidFill>
                <a:latin typeface="Verdana"/>
                <a:ea typeface="Verdana"/>
              </a:rPr>
              <a:t>]” notation to access a </a:t>
            </a:r>
            <a:r>
              <a:rPr lang="en-GB" spc="-1" dirty="0">
                <a:solidFill>
                  <a:srgbClr val="FFFFFF"/>
                </a:solidFill>
                <a:latin typeface="Verdana"/>
                <a:ea typeface="Verdana"/>
              </a:rPr>
              <a:t>single element directly or a for cycle to access all single element iteratively. </a:t>
            </a:r>
            <a:endParaRPr lang="en-GB" sz="240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1xD array vs 2xD array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Rectangle 5"/>
          <p:cNvSpPr/>
          <p:nvPr/>
        </p:nvSpPr>
        <p:spPr>
          <a:xfrm>
            <a:off x="1496880" y="191988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10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Rectangle 7"/>
          <p:cNvSpPr/>
          <p:nvPr/>
        </p:nvSpPr>
        <p:spPr>
          <a:xfrm>
            <a:off x="2311200" y="191988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20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Rectangle 8"/>
          <p:cNvSpPr/>
          <p:nvPr/>
        </p:nvSpPr>
        <p:spPr>
          <a:xfrm>
            <a:off x="3125160" y="191988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30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Rectangle 9"/>
          <p:cNvSpPr/>
          <p:nvPr/>
        </p:nvSpPr>
        <p:spPr>
          <a:xfrm>
            <a:off x="3939480" y="191988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40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Rectangle 10"/>
          <p:cNvSpPr/>
          <p:nvPr/>
        </p:nvSpPr>
        <p:spPr>
          <a:xfrm>
            <a:off x="4753800" y="191988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50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Rectangle 11"/>
          <p:cNvSpPr/>
          <p:nvPr/>
        </p:nvSpPr>
        <p:spPr>
          <a:xfrm>
            <a:off x="5568120" y="191988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60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TextBox 6"/>
          <p:cNvSpPr/>
          <p:nvPr/>
        </p:nvSpPr>
        <p:spPr>
          <a:xfrm>
            <a:off x="1755360" y="1550520"/>
            <a:ext cx="2955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TextBox 13"/>
          <p:cNvSpPr/>
          <p:nvPr/>
        </p:nvSpPr>
        <p:spPr>
          <a:xfrm>
            <a:off x="2569320" y="1550520"/>
            <a:ext cx="2955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1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TextBox 14"/>
          <p:cNvSpPr/>
          <p:nvPr/>
        </p:nvSpPr>
        <p:spPr>
          <a:xfrm>
            <a:off x="3383640" y="1550520"/>
            <a:ext cx="2955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2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TextBox 15"/>
          <p:cNvSpPr/>
          <p:nvPr/>
        </p:nvSpPr>
        <p:spPr>
          <a:xfrm>
            <a:off x="4197960" y="1550520"/>
            <a:ext cx="2955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3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TextBox 16"/>
          <p:cNvSpPr/>
          <p:nvPr/>
        </p:nvSpPr>
        <p:spPr>
          <a:xfrm>
            <a:off x="5012280" y="1550520"/>
            <a:ext cx="2955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4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TextBox 17"/>
          <p:cNvSpPr/>
          <p:nvPr/>
        </p:nvSpPr>
        <p:spPr>
          <a:xfrm>
            <a:off x="5796360" y="1550520"/>
            <a:ext cx="2955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5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Rectangle 24"/>
          <p:cNvSpPr/>
          <p:nvPr/>
        </p:nvSpPr>
        <p:spPr>
          <a:xfrm>
            <a:off x="1496880" y="37983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10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Rectangle 25"/>
          <p:cNvSpPr/>
          <p:nvPr/>
        </p:nvSpPr>
        <p:spPr>
          <a:xfrm>
            <a:off x="2311200" y="37983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20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Rectangle 26"/>
          <p:cNvSpPr/>
          <p:nvPr/>
        </p:nvSpPr>
        <p:spPr>
          <a:xfrm>
            <a:off x="3125160" y="37983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30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Rectangle 27"/>
          <p:cNvSpPr/>
          <p:nvPr/>
        </p:nvSpPr>
        <p:spPr>
          <a:xfrm>
            <a:off x="3939480" y="37983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40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Rectangle 28"/>
          <p:cNvSpPr/>
          <p:nvPr/>
        </p:nvSpPr>
        <p:spPr>
          <a:xfrm>
            <a:off x="4753800" y="37983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50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Rectangle 29"/>
          <p:cNvSpPr/>
          <p:nvPr/>
        </p:nvSpPr>
        <p:spPr>
          <a:xfrm>
            <a:off x="5568120" y="37983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60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TextBox 30"/>
          <p:cNvSpPr/>
          <p:nvPr/>
        </p:nvSpPr>
        <p:spPr>
          <a:xfrm>
            <a:off x="1595880" y="3429000"/>
            <a:ext cx="6141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col 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TextBox 31"/>
          <p:cNvSpPr/>
          <p:nvPr/>
        </p:nvSpPr>
        <p:spPr>
          <a:xfrm>
            <a:off x="2410200" y="3429000"/>
            <a:ext cx="6141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col 1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TextBox 32"/>
          <p:cNvSpPr/>
          <p:nvPr/>
        </p:nvSpPr>
        <p:spPr>
          <a:xfrm>
            <a:off x="3224520" y="3429000"/>
            <a:ext cx="6141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col 2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TextBox 33"/>
          <p:cNvSpPr/>
          <p:nvPr/>
        </p:nvSpPr>
        <p:spPr>
          <a:xfrm>
            <a:off x="4038840" y="3429000"/>
            <a:ext cx="6141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col 3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TextBox 34"/>
          <p:cNvSpPr/>
          <p:nvPr/>
        </p:nvSpPr>
        <p:spPr>
          <a:xfrm>
            <a:off x="4853160" y="3429000"/>
            <a:ext cx="6141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col 4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TextBox 35"/>
          <p:cNvSpPr/>
          <p:nvPr/>
        </p:nvSpPr>
        <p:spPr>
          <a:xfrm>
            <a:off x="5637240" y="3429000"/>
            <a:ext cx="61416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col 5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Rectangle 36"/>
          <p:cNvSpPr/>
          <p:nvPr/>
        </p:nvSpPr>
        <p:spPr>
          <a:xfrm>
            <a:off x="1496880" y="42897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11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Rectangle 37"/>
          <p:cNvSpPr/>
          <p:nvPr/>
        </p:nvSpPr>
        <p:spPr>
          <a:xfrm>
            <a:off x="2311200" y="42897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21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Rectangle 38"/>
          <p:cNvSpPr/>
          <p:nvPr/>
        </p:nvSpPr>
        <p:spPr>
          <a:xfrm>
            <a:off x="3125160" y="42897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31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Rectangle 39"/>
          <p:cNvSpPr/>
          <p:nvPr/>
        </p:nvSpPr>
        <p:spPr>
          <a:xfrm>
            <a:off x="3939480" y="42897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41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Rectangle 40"/>
          <p:cNvSpPr/>
          <p:nvPr/>
        </p:nvSpPr>
        <p:spPr>
          <a:xfrm>
            <a:off x="4753800" y="42897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51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Rectangle 41"/>
          <p:cNvSpPr/>
          <p:nvPr/>
        </p:nvSpPr>
        <p:spPr>
          <a:xfrm>
            <a:off x="5568120" y="428976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61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Rectangle 42"/>
          <p:cNvSpPr/>
          <p:nvPr/>
        </p:nvSpPr>
        <p:spPr>
          <a:xfrm>
            <a:off x="1496880" y="478080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12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Rectangle 43"/>
          <p:cNvSpPr/>
          <p:nvPr/>
        </p:nvSpPr>
        <p:spPr>
          <a:xfrm>
            <a:off x="2311200" y="478080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22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Rectangle 44"/>
          <p:cNvSpPr/>
          <p:nvPr/>
        </p:nvSpPr>
        <p:spPr>
          <a:xfrm>
            <a:off x="3125160" y="478080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32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Rectangle 45"/>
          <p:cNvSpPr/>
          <p:nvPr/>
        </p:nvSpPr>
        <p:spPr>
          <a:xfrm>
            <a:off x="3939480" y="478080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42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Rectangle 46"/>
          <p:cNvSpPr/>
          <p:nvPr/>
        </p:nvSpPr>
        <p:spPr>
          <a:xfrm>
            <a:off x="4753800" y="478080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52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Rectangle 47"/>
          <p:cNvSpPr/>
          <p:nvPr/>
        </p:nvSpPr>
        <p:spPr>
          <a:xfrm>
            <a:off x="5568120" y="4780800"/>
            <a:ext cx="811800" cy="48888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800" b="1" strike="noStrike" spc="-1">
                <a:solidFill>
                  <a:srgbClr val="000000"/>
                </a:solidFill>
                <a:latin typeface="Abadi"/>
                <a:ea typeface="DejaVu Sans"/>
              </a:rPr>
              <a:t>62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TextBox 48"/>
          <p:cNvSpPr/>
          <p:nvPr/>
        </p:nvSpPr>
        <p:spPr>
          <a:xfrm>
            <a:off x="735120" y="3899520"/>
            <a:ext cx="70704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row 0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TextBox 49"/>
          <p:cNvSpPr/>
          <p:nvPr/>
        </p:nvSpPr>
        <p:spPr>
          <a:xfrm>
            <a:off x="735120" y="4350600"/>
            <a:ext cx="70704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row 1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TextBox 50"/>
          <p:cNvSpPr/>
          <p:nvPr/>
        </p:nvSpPr>
        <p:spPr>
          <a:xfrm>
            <a:off x="735120" y="4801680"/>
            <a:ext cx="70704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FFC000"/>
                </a:solidFill>
                <a:latin typeface="Calibri"/>
                <a:ea typeface="DejaVu Sans"/>
              </a:rPr>
              <a:t>row 2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Arrow: Right 51"/>
          <p:cNvSpPr/>
          <p:nvPr/>
        </p:nvSpPr>
        <p:spPr>
          <a:xfrm rot="10800000">
            <a:off x="6802200" y="2025720"/>
            <a:ext cx="949320" cy="3049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5" name="TextBox 52"/>
          <p:cNvSpPr/>
          <p:nvPr/>
        </p:nvSpPr>
        <p:spPr>
          <a:xfrm>
            <a:off x="7802640" y="1903680"/>
            <a:ext cx="346536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800" b="0" strike="noStrike" spc="-1">
                <a:solidFill>
                  <a:srgbClr val="FFC000"/>
                </a:solidFill>
                <a:latin typeface="Calibri"/>
                <a:ea typeface="DejaVu Sans"/>
              </a:rPr>
              <a:t>Single row of elements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Arrow: Right 55"/>
          <p:cNvSpPr/>
          <p:nvPr/>
        </p:nvSpPr>
        <p:spPr>
          <a:xfrm rot="10800000">
            <a:off x="6802200" y="4353120"/>
            <a:ext cx="949320" cy="3049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97" name="TextBox 56"/>
          <p:cNvSpPr/>
          <p:nvPr/>
        </p:nvSpPr>
        <p:spPr>
          <a:xfrm>
            <a:off x="7804080" y="4231080"/>
            <a:ext cx="337860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800" b="0" strike="noStrike" spc="-1">
                <a:solidFill>
                  <a:srgbClr val="FFC000"/>
                </a:solidFill>
                <a:latin typeface="Calibri"/>
                <a:ea typeface="DejaVu Sans"/>
              </a:rPr>
              <a:t>Multi row of elements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8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2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7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8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2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3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4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8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9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2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3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" dur="1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7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8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9" dur="1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2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3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4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7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8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9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62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3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4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67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68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9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2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73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4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9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1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84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5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6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89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0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1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94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95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6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99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0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1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04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05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06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09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0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1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4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15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16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9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20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1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4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25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6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9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0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1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4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5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6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39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40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1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4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45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6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9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0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1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54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5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56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59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60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1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64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65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6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69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70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1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4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75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76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9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80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1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84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85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6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89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90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1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4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95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6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9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0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1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04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5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6" dur="10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09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10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1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4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15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6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9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0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1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Multidimensional arrays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Mixed (text and numbers) data sets are often organized as 2-dimensional arrays.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Example: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200" name="Table 3"/>
          <p:cNvGraphicFramePr/>
          <p:nvPr/>
        </p:nvGraphicFramePr>
        <p:xfrm>
          <a:off x="1055160" y="3556440"/>
          <a:ext cx="5418360" cy="1483200"/>
        </p:xfrm>
        <a:graphic>
          <a:graphicData uri="http://schemas.openxmlformats.org/drawingml/2006/table">
            <a:tbl>
              <a:tblPr/>
              <a:tblGrid>
                <a:gridCol w="270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9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1800" b="0" strike="noStrike" spc="-1">
                          <a:solidFill>
                            <a:srgbClr val="EFD846"/>
                          </a:solidFill>
                          <a:latin typeface="Courier New"/>
                        </a:rPr>
                        <a:t>Dickens</a:t>
                      </a:r>
                      <a:endParaRPr lang="en-GB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1800" b="0" strike="noStrike" spc="-1">
                          <a:solidFill>
                            <a:srgbClr val="EFD846"/>
                          </a:solidFill>
                          <a:latin typeface="Courier New"/>
                        </a:rPr>
                        <a:t>1812</a:t>
                      </a:r>
                      <a:endParaRPr lang="en-GB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1800" b="0" strike="noStrike" spc="-1">
                          <a:solidFill>
                            <a:srgbClr val="EFD846"/>
                          </a:solidFill>
                          <a:latin typeface="Courier New"/>
                        </a:rPr>
                        <a:t>King</a:t>
                      </a:r>
                      <a:endParaRPr lang="en-GB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1800" b="0" strike="noStrike" spc="-1">
                          <a:solidFill>
                            <a:srgbClr val="EFD846"/>
                          </a:solidFill>
                          <a:latin typeface="Courier New"/>
                        </a:rPr>
                        <a:t>1947</a:t>
                      </a:r>
                      <a:endParaRPr lang="en-GB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1800" b="0" strike="noStrike" spc="-1">
                          <a:solidFill>
                            <a:srgbClr val="EFD846"/>
                          </a:solidFill>
                          <a:latin typeface="Courier New"/>
                        </a:rPr>
                        <a:t>J.K. Rowling</a:t>
                      </a:r>
                      <a:endParaRPr lang="en-GB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1800" b="0" strike="noStrike" spc="-1">
                          <a:solidFill>
                            <a:srgbClr val="EFD846"/>
                          </a:solidFill>
                          <a:latin typeface="Courier New"/>
                        </a:rPr>
                        <a:t>1965</a:t>
                      </a:r>
                      <a:endParaRPr lang="en-GB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1800" b="0" strike="noStrike" spc="-1">
                          <a:solidFill>
                            <a:srgbClr val="EFD846"/>
                          </a:solidFill>
                          <a:latin typeface="Courier New"/>
                        </a:rPr>
                        <a:t>Christie</a:t>
                      </a:r>
                      <a:endParaRPr lang="en-GB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GB" sz="1800" b="0" strike="noStrike" spc="-1">
                          <a:solidFill>
                            <a:srgbClr val="EFD846"/>
                          </a:solidFill>
                          <a:latin typeface="Courier New"/>
                        </a:rPr>
                        <a:t>1890</a:t>
                      </a:r>
                      <a:endParaRPr lang="en-GB" sz="1800" b="0" strike="noStrike" spc="-1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000000"/>
                      </a:solidFill>
                      <a:prstDash val="solid"/>
                    </a:lnL>
                    <a:lnR w="12240">
                      <a:solidFill>
                        <a:srgbClr val="000000"/>
                      </a:solidFill>
                      <a:prstDash val="solid"/>
                    </a:lnR>
                    <a:lnT w="12240">
                      <a:solidFill>
                        <a:srgbClr val="000000"/>
                      </a:solidFill>
                      <a:prstDash val="solid"/>
                    </a:lnT>
                    <a:lnB w="12240">
                      <a:solidFill>
                        <a:srgbClr val="000000"/>
                      </a:solidFill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01" name="Group 6"/>
          <p:cNvGrpSpPr/>
          <p:nvPr/>
        </p:nvGrpSpPr>
        <p:grpSpPr>
          <a:xfrm>
            <a:off x="6806160" y="2366280"/>
            <a:ext cx="5383440" cy="3208320"/>
            <a:chOff x="6806160" y="2366280"/>
            <a:chExt cx="5383440" cy="3208320"/>
          </a:xfrm>
        </p:grpSpPr>
        <p:sp>
          <p:nvSpPr>
            <p:cNvPr id="202" name="Rectangle 4"/>
            <p:cNvSpPr/>
            <p:nvPr/>
          </p:nvSpPr>
          <p:spPr>
            <a:xfrm>
              <a:off x="6806160" y="2366280"/>
              <a:ext cx="5383440" cy="3208320"/>
            </a:xfrm>
            <a:prstGeom prst="rect">
              <a:avLst/>
            </a:prstGeom>
            <a:solidFill>
              <a:srgbClr val="2642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GB" sz="1800" b="0" strike="noStrike" spc="-1">
                <a:solidFill>
                  <a:srgbClr val="FFFFFF"/>
                </a:solidFill>
                <a:latin typeface="Arial"/>
                <a:ea typeface="DejaVu Sans"/>
              </a:endParaRPr>
            </a:p>
          </p:txBody>
        </p:sp>
        <p:sp>
          <p:nvSpPr>
            <p:cNvPr id="203" name="Rectangle 5"/>
            <p:cNvSpPr/>
            <p:nvPr/>
          </p:nvSpPr>
          <p:spPr>
            <a:xfrm>
              <a:off x="6985440" y="2634480"/>
              <a:ext cx="5131800" cy="2832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my_writers =</a:t>
              </a:r>
              <a:r>
                <a:rPr lang="en-GB" sz="1800" b="1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[</a:t>
              </a: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  [”Dickens", 1812],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  [”King", 1947],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  [”J.K. Rowling", 1965],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  [”Christie", 1890] 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 </a:t>
              </a:r>
              <a:r>
                <a:rPr lang="en-GB" sz="1800" b="1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]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for row in my_writers: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print(row)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# Will print: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04" name="Rectangle 7"/>
          <p:cNvSpPr/>
          <p:nvPr/>
        </p:nvSpPr>
        <p:spPr>
          <a:xfrm>
            <a:off x="6806160" y="5577120"/>
            <a:ext cx="5383440" cy="127836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[”Dickens", 1812],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[”King", 1947],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[”J.K. Rowling", 1965],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[”Christie", 1890] 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Extracting elements from 2D list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We use two </a:t>
            </a:r>
            <a:r>
              <a:rPr lang="en-GB" sz="2800" b="0" strike="noStrike" spc="-1">
                <a:solidFill>
                  <a:srgbClr val="FFC000"/>
                </a:solidFill>
                <a:latin typeface="Verdana"/>
                <a:ea typeface="Verdana"/>
              </a:rPr>
              <a:t>for</a:t>
            </a: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 loops!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For loop for each </a:t>
            </a:r>
            <a:r>
              <a:rPr lang="en-GB" sz="2400" b="0" strike="noStrike" spc="-1">
                <a:solidFill>
                  <a:srgbClr val="FFC000"/>
                </a:solidFill>
                <a:latin typeface="Verdana"/>
                <a:ea typeface="Verdana"/>
              </a:rPr>
              <a:t>row in the data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000" b="0" strike="noStrike" spc="-1">
                <a:solidFill>
                  <a:srgbClr val="FFFFFF"/>
                </a:solidFill>
                <a:latin typeface="Verdana"/>
                <a:ea typeface="Verdana"/>
              </a:rPr>
              <a:t>For loop for each </a:t>
            </a:r>
            <a:r>
              <a:rPr lang="en-GB" sz="2000" b="0" strike="noStrike" spc="-1">
                <a:solidFill>
                  <a:srgbClr val="FFC000"/>
                </a:solidFill>
                <a:latin typeface="Verdana"/>
                <a:ea typeface="Verdana"/>
              </a:rPr>
              <a:t>element in the row</a:t>
            </a: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207" name="Group 4"/>
          <p:cNvGrpSpPr/>
          <p:nvPr/>
        </p:nvGrpSpPr>
        <p:grpSpPr>
          <a:xfrm>
            <a:off x="0" y="3626280"/>
            <a:ext cx="6221520" cy="3229200"/>
            <a:chOff x="0" y="3626280"/>
            <a:chExt cx="6221520" cy="3229200"/>
          </a:xfrm>
        </p:grpSpPr>
        <p:sp>
          <p:nvSpPr>
            <p:cNvPr id="208" name="Rectangle 5"/>
            <p:cNvSpPr/>
            <p:nvPr/>
          </p:nvSpPr>
          <p:spPr>
            <a:xfrm>
              <a:off x="0" y="3626280"/>
              <a:ext cx="6221520" cy="3229200"/>
            </a:xfrm>
            <a:prstGeom prst="rect">
              <a:avLst/>
            </a:prstGeom>
            <a:solidFill>
              <a:srgbClr val="2642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GB" sz="1800" b="0" strike="noStrike" spc="-1">
                <a:solidFill>
                  <a:srgbClr val="FFFFFF"/>
                </a:solidFill>
                <a:latin typeface="Arial"/>
                <a:ea typeface="DejaVu Sans"/>
              </a:endParaRPr>
            </a:p>
          </p:txBody>
        </p:sp>
        <p:sp>
          <p:nvSpPr>
            <p:cNvPr id="209" name="Rectangle 6"/>
            <p:cNvSpPr/>
            <p:nvPr/>
          </p:nvSpPr>
          <p:spPr>
            <a:xfrm>
              <a:off x="207360" y="3896280"/>
              <a:ext cx="5806800" cy="2832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my_writers = [ 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[”Dickens", 1812],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[”King", 1947],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[”J.K. Rowling", 1965],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[”Christie", 1890] 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]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1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for </a:t>
              </a:r>
              <a:r>
                <a:rPr lang="en-GB" sz="1800" b="1" strike="noStrike" spc="-1">
                  <a:solidFill>
                    <a:srgbClr val="C9C9C9"/>
                  </a:solidFill>
                  <a:latin typeface="Courier New"/>
                  <a:ea typeface="DejaVu Sans"/>
                </a:rPr>
                <a:t>row</a:t>
              </a:r>
              <a:r>
                <a:rPr lang="en-GB" sz="1800" b="1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in my_writers :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1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for </a:t>
              </a:r>
              <a:r>
                <a:rPr lang="en-GB" sz="1800" b="1" strike="noStrike" spc="-1">
                  <a:solidFill>
                    <a:srgbClr val="A9D18E"/>
                  </a:solidFill>
                  <a:latin typeface="Courier New"/>
                  <a:ea typeface="DejaVu Sans"/>
                </a:rPr>
                <a:t>element</a:t>
              </a:r>
              <a:r>
                <a:rPr lang="en-GB" sz="1800" b="1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in </a:t>
              </a:r>
              <a:r>
                <a:rPr lang="en-GB" sz="1800" b="1" strike="noStrike" spc="-1">
                  <a:solidFill>
                    <a:srgbClr val="C9C9C9"/>
                  </a:solidFill>
                  <a:latin typeface="Courier New"/>
                  <a:ea typeface="DejaVu Sans"/>
                </a:rPr>
                <a:t>row</a:t>
              </a:r>
              <a:r>
                <a:rPr lang="en-GB" sz="1800" b="1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: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1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print(</a:t>
              </a:r>
              <a:r>
                <a:rPr lang="en-GB" sz="1800" b="1" strike="noStrike" spc="-1">
                  <a:solidFill>
                    <a:srgbClr val="A9D18E"/>
                  </a:solidFill>
                  <a:latin typeface="Courier New"/>
                  <a:ea typeface="DejaVu Sans"/>
                </a:rPr>
                <a:t>element</a:t>
              </a:r>
              <a:r>
                <a:rPr lang="en-GB" sz="1800" b="1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)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210" name="Rectangle 10"/>
          <p:cNvSpPr/>
          <p:nvPr/>
        </p:nvSpPr>
        <p:spPr>
          <a:xfrm>
            <a:off x="6224040" y="3626280"/>
            <a:ext cx="5965200" cy="322920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Dickens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1812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King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1947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J.K. Rowling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1965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Christie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1890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000" b="0" strike="noStrike" spc="-1">
                <a:solidFill>
                  <a:srgbClr val="FFFFFF"/>
                </a:solidFill>
                <a:latin typeface="Verdana"/>
                <a:ea typeface="Verdana"/>
              </a:rPr>
              <a:t>Data structures: Arrays vs. Dictionaries</a:t>
            </a:r>
            <a:endParaRPr lang="en-GB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514080" y="1753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An array is a ‘linear’ collection of homogeneous values (most of the times), order is relevant.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pos="0" algn="l"/>
              </a:tabLst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A dictionary is a ‘bag’ of values, each with its own label.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3" name="Picture 3"/>
          <p:cNvPicPr/>
          <p:nvPr/>
        </p:nvPicPr>
        <p:blipFill>
          <a:blip r:embed="rId2"/>
          <a:stretch/>
        </p:blipFill>
        <p:spPr>
          <a:xfrm>
            <a:off x="10862640" y="1389600"/>
            <a:ext cx="813600" cy="2372400"/>
          </a:xfrm>
          <a:prstGeom prst="rect">
            <a:avLst/>
          </a:prstGeom>
          <a:ln w="0">
            <a:noFill/>
          </a:ln>
        </p:spPr>
      </p:pic>
      <p:pic>
        <p:nvPicPr>
          <p:cNvPr id="214" name="Picture 4"/>
          <p:cNvPicPr/>
          <p:nvPr/>
        </p:nvPicPr>
        <p:blipFill>
          <a:blip r:embed="rId3"/>
          <a:stretch/>
        </p:blipFill>
        <p:spPr>
          <a:xfrm>
            <a:off x="4029480" y="4001400"/>
            <a:ext cx="2418480" cy="25531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" dur="1000"/>
                                        <p:tgtEl>
                                          <p:spTgt spid="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" dur="1000" fill="hold"/>
                                        <p:tgtEl>
                                          <p:spTgt spid="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1000" fill="hold"/>
                                        <p:tgtEl>
                                          <p:spTgt spid="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6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Dictionaries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363600" y="1825560"/>
            <a:ext cx="5234400" cy="43441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A dictionary is a collection which is </a:t>
            </a:r>
            <a:r>
              <a:rPr lang="en-GB" sz="2400" b="1" strike="noStrike" spc="-1">
                <a:solidFill>
                  <a:srgbClr val="EFD846"/>
                </a:solidFill>
                <a:latin typeface="Verdana"/>
                <a:ea typeface="Verdana"/>
              </a:rPr>
              <a:t>unordered</a:t>
            </a: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, </a:t>
            </a:r>
            <a:r>
              <a:rPr lang="en-GB" sz="2400" b="1" strike="noStrike" spc="-1">
                <a:solidFill>
                  <a:srgbClr val="EFD846"/>
                </a:solidFill>
                <a:latin typeface="Verdana"/>
                <a:ea typeface="Verdana"/>
              </a:rPr>
              <a:t>changeable</a:t>
            </a: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 and </a:t>
            </a:r>
            <a:r>
              <a:rPr lang="en-GB" sz="2400" b="1" strike="noStrike" spc="-1">
                <a:solidFill>
                  <a:srgbClr val="EFD846"/>
                </a:solidFill>
                <a:latin typeface="Verdana"/>
                <a:ea typeface="Verdana"/>
              </a:rPr>
              <a:t>indexed</a:t>
            </a: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. 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Python dictionaries are denoted by </a:t>
            </a:r>
            <a:r>
              <a:rPr lang="en-GB" sz="2400" b="1" strike="noStrike" spc="-1">
                <a:solidFill>
                  <a:srgbClr val="EFD846"/>
                </a:solidFill>
                <a:latin typeface="Verdana"/>
                <a:ea typeface="Verdana"/>
              </a:rPr>
              <a:t>curly brackets</a:t>
            </a: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, and consist of </a:t>
            </a:r>
            <a:r>
              <a:rPr lang="en-GB" sz="2400" b="1" strike="noStrike" spc="-1">
                <a:solidFill>
                  <a:srgbClr val="EFD846"/>
                </a:solidFill>
                <a:latin typeface="Verdana"/>
                <a:ea typeface="Verdana"/>
              </a:rPr>
              <a:t>key:value </a:t>
            </a:r>
            <a:r>
              <a:rPr lang="en-US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pairs.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Dictionaries are Python</a:t>
            </a:r>
            <a:r>
              <a:rPr lang="en-US" sz="2400" b="0" strike="noStrike" spc="-1">
                <a:solidFill>
                  <a:srgbClr val="FFFFFF"/>
                </a:solidFill>
                <a:latin typeface="Arial"/>
                <a:ea typeface="Verdana"/>
              </a:rPr>
              <a:t>’</a:t>
            </a:r>
            <a:r>
              <a:rPr lang="en-US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s most </a:t>
            </a:r>
            <a:r>
              <a:rPr lang="en-US" sz="2400" b="1" strike="noStrike" spc="-1">
                <a:solidFill>
                  <a:srgbClr val="EFD846"/>
                </a:solidFill>
                <a:latin typeface="Verdana"/>
                <a:ea typeface="Verdana"/>
              </a:rPr>
              <a:t>powerful data structure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Rectangle 4"/>
          <p:cNvSpPr/>
          <p:nvPr/>
        </p:nvSpPr>
        <p:spPr>
          <a:xfrm>
            <a:off x="5600880" y="0"/>
            <a:ext cx="6588720" cy="6855480"/>
          </a:xfrm>
          <a:prstGeom prst="rect">
            <a:avLst/>
          </a:prstGeom>
          <a:solidFill>
            <a:srgbClr val="264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18" name="Rectangle 6"/>
          <p:cNvSpPr/>
          <p:nvPr/>
        </p:nvSpPr>
        <p:spPr>
          <a:xfrm>
            <a:off x="5693040" y="2335320"/>
            <a:ext cx="6294960" cy="2528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my_data = {</a:t>
            </a:r>
            <a:br>
              <a:rPr sz="1800"/>
            </a:b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“author”: “Agatha Christie”,</a:t>
            </a:r>
            <a:br>
              <a:rPr sz="1800"/>
            </a:b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“nickname”: “Mary Westmacott”,</a:t>
            </a:r>
            <a:br>
              <a:rPr sz="1800"/>
            </a:b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“year_of_birth”: 1890</a:t>
            </a:r>
            <a:br>
              <a:rPr sz="1800"/>
            </a:b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}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" dur="1000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" dur="1000" fill="hold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Dictionaries: Accessing items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Rectangle 3"/>
          <p:cNvSpPr/>
          <p:nvPr/>
        </p:nvSpPr>
        <p:spPr>
          <a:xfrm>
            <a:off x="0" y="1690560"/>
            <a:ext cx="12189600" cy="5164920"/>
          </a:xfrm>
          <a:prstGeom prst="rect">
            <a:avLst/>
          </a:prstGeom>
          <a:solidFill>
            <a:srgbClr val="264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1" name="Rectangle 4"/>
          <p:cNvSpPr/>
          <p:nvPr/>
        </p:nvSpPr>
        <p:spPr>
          <a:xfrm>
            <a:off x="540360" y="2802960"/>
            <a:ext cx="507636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my_data = {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”author": ” Agatha Christie ",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”nickname": " Mary Westmacott ",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"year_of_birth": 1890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}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Rectangle 5"/>
          <p:cNvSpPr/>
          <p:nvPr/>
        </p:nvSpPr>
        <p:spPr>
          <a:xfrm>
            <a:off x="6366240" y="2189160"/>
            <a:ext cx="4985280" cy="1553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print(my_data[“author”])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# will print…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Agatha Christie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Rectangle 6"/>
          <p:cNvSpPr/>
          <p:nvPr/>
        </p:nvSpPr>
        <p:spPr>
          <a:xfrm>
            <a:off x="6366240" y="4514040"/>
            <a:ext cx="5823360" cy="2040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year = my_data[“year_of_birth”]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print(year)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# will print…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1" strike="noStrike" spc="-1">
                <a:solidFill>
                  <a:srgbClr val="EFD846"/>
                </a:solidFill>
                <a:latin typeface="Calibri"/>
                <a:ea typeface="DejaVu Sans"/>
              </a:rPr>
              <a:t>1890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Straight Connector 8"/>
          <p:cNvSpPr/>
          <p:nvPr/>
        </p:nvSpPr>
        <p:spPr>
          <a:xfrm flipV="1">
            <a:off x="6095880" y="4274280"/>
            <a:ext cx="6095880" cy="16920"/>
          </a:xfrm>
          <a:prstGeom prst="line">
            <a:avLst/>
          </a:prstGeom>
          <a:ln>
            <a:solidFill>
              <a:srgbClr val="ED7D3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 lIns="90000" tIns="-28080" rIns="90000" bIns="-28080" anchor="t" anchorCtr="1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25" name="Straight Connector 10"/>
          <p:cNvSpPr/>
          <p:nvPr/>
        </p:nvSpPr>
        <p:spPr>
          <a:xfrm flipV="1">
            <a:off x="6095880" y="1690560"/>
            <a:ext cx="360" cy="5167440"/>
          </a:xfrm>
          <a:prstGeom prst="line">
            <a:avLst/>
          </a:prstGeom>
          <a:ln>
            <a:solidFill>
              <a:srgbClr val="ED7D3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 lIns="90000" tIns="45000" rIns="90000" bIns="45000" anchor="t" anchorCtr="1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"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Changing values in items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Rectangle 3"/>
          <p:cNvSpPr/>
          <p:nvPr/>
        </p:nvSpPr>
        <p:spPr>
          <a:xfrm>
            <a:off x="0" y="1690560"/>
            <a:ext cx="12189600" cy="5164920"/>
          </a:xfrm>
          <a:prstGeom prst="rect">
            <a:avLst/>
          </a:prstGeom>
          <a:solidFill>
            <a:srgbClr val="264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28" name="Rectangle 4"/>
          <p:cNvSpPr/>
          <p:nvPr/>
        </p:nvSpPr>
        <p:spPr>
          <a:xfrm>
            <a:off x="540360" y="2802960"/>
            <a:ext cx="555300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my_data = {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”author": ” Agatha Christie ",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”nickname": " Mary Westmacott ",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"year_of_birth": 1890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}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Rectangle 5"/>
          <p:cNvSpPr/>
          <p:nvPr/>
        </p:nvSpPr>
        <p:spPr>
          <a:xfrm>
            <a:off x="6324840" y="2391840"/>
            <a:ext cx="5635800" cy="393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800" b="0" strike="noStrike" spc="-1">
                <a:solidFill>
                  <a:srgbClr val="EFD846"/>
                </a:solidFill>
                <a:latin typeface="Calibri"/>
                <a:ea typeface="DejaVu Sans"/>
              </a:rPr>
              <a:t>my_data[“year_of_birth”] = 2019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800" b="0" strike="noStrike" spc="-1">
                <a:solidFill>
                  <a:srgbClr val="EFD846"/>
                </a:solidFill>
                <a:latin typeface="Calibri"/>
                <a:ea typeface="DejaVu Sans"/>
              </a:rPr>
              <a:t>year = my_data[“year_of_birth”]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800" b="0" strike="noStrike" spc="-1">
                <a:solidFill>
                  <a:srgbClr val="EFD846"/>
                </a:solidFill>
                <a:latin typeface="Calibri"/>
                <a:ea typeface="DejaVu Sans"/>
              </a:rPr>
              <a:t>print(year)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800" b="0" strike="noStrike" spc="-1">
                <a:solidFill>
                  <a:srgbClr val="EFD846"/>
                </a:solidFill>
                <a:latin typeface="Calibri"/>
                <a:ea typeface="DejaVu Sans"/>
              </a:rPr>
              <a:t># OR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800" b="0" strike="noStrike" spc="-1">
                <a:solidFill>
                  <a:srgbClr val="EFD846"/>
                </a:solidFill>
                <a:latin typeface="Calibri"/>
                <a:ea typeface="DejaVu Sans"/>
              </a:rPr>
              <a:t>print(my_data[“year_of_birth”])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800" b="0" strike="noStrike" spc="-1">
                <a:solidFill>
                  <a:srgbClr val="EFD846"/>
                </a:solidFill>
                <a:latin typeface="Calibri"/>
                <a:ea typeface="DejaVu Sans"/>
              </a:rPr>
              <a:t># will print…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800" b="1" strike="noStrike" spc="-1">
                <a:solidFill>
                  <a:srgbClr val="EFD846"/>
                </a:solidFill>
                <a:latin typeface="Calibri"/>
                <a:ea typeface="DejaVu Sans"/>
              </a:rPr>
              <a:t>2019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Straight Connector 7"/>
          <p:cNvSpPr/>
          <p:nvPr/>
        </p:nvSpPr>
        <p:spPr>
          <a:xfrm flipV="1">
            <a:off x="6095880" y="1690560"/>
            <a:ext cx="360" cy="5167440"/>
          </a:xfrm>
          <a:prstGeom prst="line">
            <a:avLst/>
          </a:prstGeom>
          <a:ln>
            <a:solidFill>
              <a:srgbClr val="ED7D3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 lIns="90000" tIns="45000" rIns="90000" bIns="45000" anchor="t" anchorCtr="1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231" name="Rounded Rectangle 2"/>
          <p:cNvSpPr/>
          <p:nvPr/>
        </p:nvSpPr>
        <p:spPr>
          <a:xfrm>
            <a:off x="9234000" y="1184760"/>
            <a:ext cx="1658880" cy="91188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UPDATE THE VALUE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Straight Arrow Connector 8"/>
          <p:cNvSpPr/>
          <p:nvPr/>
        </p:nvSpPr>
        <p:spPr>
          <a:xfrm flipH="1">
            <a:off x="9231840" y="2099160"/>
            <a:ext cx="828000" cy="290160"/>
          </a:xfrm>
          <a:custGeom>
            <a:avLst/>
            <a:gdLst>
              <a:gd name="textAreaLeft" fmla="*/ -1080 w 828000"/>
              <a:gd name="textAreaRight" fmla="*/ 829080 w 828000"/>
              <a:gd name="textAreaTop" fmla="*/ 0 h 290160"/>
              <a:gd name="textAreaBottom" fmla="*/ 292320 h 290160"/>
            </a:gdLst>
            <a:ahLst/>
            <a:cxnLst/>
            <a:rect l="textAreaLeft" t="textAreaTop" r="textAreaRight" b="textAreaBottom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FFFFFF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2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1000" fill="hold"/>
                                        <p:tgtEl>
                                          <p:spTgt spid="2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2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1000"/>
                                        <p:tgtEl>
                                          <p:spTgt spid="2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8" dur="1000" fill="hold"/>
                                        <p:tgtEl>
                                          <p:spTgt spid="2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" dur="1000" fill="hold"/>
                                        <p:tgtEl>
                                          <p:spTgt spid="2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0" dur="1000"/>
                                        <p:tgtEl>
                                          <p:spTgt spid="2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1" dur="1000" fill="hold"/>
                                        <p:tgtEl>
                                          <p:spTgt spid="2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" dur="1000" fill="hold"/>
                                        <p:tgtEl>
                                          <p:spTgt spid="2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5" dur="1000"/>
                                        <p:tgtEl>
                                          <p:spTgt spid="2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6" dur="1000" fill="hold"/>
                                        <p:tgtEl>
                                          <p:spTgt spid="2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" dur="1000" fill="hold"/>
                                        <p:tgtEl>
                                          <p:spTgt spid="2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0" dur="1000"/>
                                        <p:tgtEl>
                                          <p:spTgt spid="2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1" dur="1000" fill="hold"/>
                                        <p:tgtEl>
                                          <p:spTgt spid="2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2" dur="1000" fill="hold"/>
                                        <p:tgtEl>
                                          <p:spTgt spid="2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5" dur="1000"/>
                                        <p:tgtEl>
                                          <p:spTgt spid="2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6" dur="1000" fill="hold"/>
                                        <p:tgtEl>
                                          <p:spTgt spid="2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7" dur="1000" fill="hold"/>
                                        <p:tgtEl>
                                          <p:spTgt spid="2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Iterating over a dictionary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Rectangle 3"/>
          <p:cNvSpPr/>
          <p:nvPr/>
        </p:nvSpPr>
        <p:spPr>
          <a:xfrm>
            <a:off x="0" y="1690560"/>
            <a:ext cx="12189600" cy="5164920"/>
          </a:xfrm>
          <a:prstGeom prst="rect">
            <a:avLst/>
          </a:prstGeom>
          <a:solidFill>
            <a:srgbClr val="264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35" name="Rectangle 4"/>
          <p:cNvSpPr/>
          <p:nvPr/>
        </p:nvSpPr>
        <p:spPr>
          <a:xfrm>
            <a:off x="540360" y="2802960"/>
            <a:ext cx="515736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my_data = {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”author": ” Agatha Christie ",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”nickname": " Mary Westmacott ",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"year_of_birth": 1890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}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Rectangle 5"/>
          <p:cNvSpPr/>
          <p:nvPr/>
        </p:nvSpPr>
        <p:spPr>
          <a:xfrm>
            <a:off x="6239880" y="2504520"/>
            <a:ext cx="5806080" cy="3504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for </a:t>
            </a:r>
            <a:r>
              <a:rPr lang="en-GB" sz="3200" b="1" strike="noStrike" spc="-1">
                <a:solidFill>
                  <a:srgbClr val="A5CFE8"/>
                </a:solidFill>
                <a:latin typeface="Calibri"/>
                <a:ea typeface="DejaVu Sans"/>
              </a:rPr>
              <a:t>key</a:t>
            </a:r>
            <a:r>
              <a:rPr lang="en-GB" sz="3200" b="1" strike="noStrike" spc="-1">
                <a:solidFill>
                  <a:srgbClr val="EFD846"/>
                </a:solidFill>
                <a:latin typeface="Calibri"/>
                <a:ea typeface="DejaVu Sans"/>
              </a:rPr>
              <a:t>, </a:t>
            </a:r>
            <a:r>
              <a:rPr lang="en-GB" sz="3200" b="1" strike="noStrike" spc="-1">
                <a:solidFill>
                  <a:srgbClr val="A5CFE8"/>
                </a:solidFill>
                <a:latin typeface="Calibri"/>
                <a:ea typeface="DejaVu Sans"/>
              </a:rPr>
              <a:t>value</a:t>
            </a:r>
            <a:r>
              <a:rPr lang="en-GB" sz="3200" b="1" strike="noStrike" spc="-1">
                <a:solidFill>
                  <a:srgbClr val="EFD846"/>
                </a:solidFill>
                <a:latin typeface="Calibri"/>
                <a:ea typeface="DejaVu Sans"/>
              </a:rPr>
              <a:t> </a:t>
            </a: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in </a:t>
            </a:r>
            <a:r>
              <a:rPr lang="en-GB" sz="3200" b="1" strike="noStrike" spc="-1">
                <a:solidFill>
                  <a:srgbClr val="EFD846"/>
                </a:solidFill>
                <a:latin typeface="Calibri"/>
                <a:ea typeface="DejaVu Sans"/>
              </a:rPr>
              <a:t>my_data.items()</a:t>
            </a: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: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     print(</a:t>
            </a:r>
            <a:r>
              <a:rPr lang="en-GB" sz="3200" b="1" strike="noStrike" spc="-1">
                <a:solidFill>
                  <a:srgbClr val="A5CFE8"/>
                </a:solidFill>
                <a:latin typeface="Calibri"/>
                <a:ea typeface="DejaVu Sans"/>
              </a:rPr>
              <a:t>key</a:t>
            </a: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, </a:t>
            </a:r>
            <a:r>
              <a:rPr lang="en-GB" sz="3200" b="1" strike="noStrike" spc="-1">
                <a:solidFill>
                  <a:srgbClr val="A5CFE8"/>
                </a:solidFill>
                <a:latin typeface="Calibri"/>
                <a:ea typeface="DejaVu Sans"/>
              </a:rPr>
              <a:t>value</a:t>
            </a: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) 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# This will print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author   Agatha Christie 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nickname   Mary Westmacott 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year_of_birth   1890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Straight Connector 7"/>
          <p:cNvSpPr/>
          <p:nvPr/>
        </p:nvSpPr>
        <p:spPr>
          <a:xfrm flipV="1">
            <a:off x="6095880" y="1690560"/>
            <a:ext cx="360" cy="5167440"/>
          </a:xfrm>
          <a:prstGeom prst="line">
            <a:avLst/>
          </a:prstGeom>
          <a:ln>
            <a:solidFill>
              <a:srgbClr val="ED7D3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 lIns="90000" tIns="45000" rIns="90000" bIns="45000" anchor="t" anchorCtr="1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1000" fill="hold"/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" dur="1000"/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" dur="1000" fill="hold"/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1000" fill="hold"/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4" dur="1000"/>
                                        <p:tgtEl>
                                          <p:spTgt spid="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5" dur="1000" fill="hold"/>
                                        <p:tgtEl>
                                          <p:spTgt spid="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" dur="1000" fill="hold"/>
                                        <p:tgtEl>
                                          <p:spTgt spid="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9" dur="1000"/>
                                        <p:tgtEl>
                                          <p:spTgt spid="2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0" dur="1000" fill="hold"/>
                                        <p:tgtEl>
                                          <p:spTgt spid="2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" dur="1000" fill="hold"/>
                                        <p:tgtEl>
                                          <p:spTgt spid="2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4" dur="1000"/>
                                        <p:tgtEl>
                                          <p:spTgt spid="2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5" dur="1000" fill="hold"/>
                                        <p:tgtEl>
                                          <p:spTgt spid="2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" dur="1000" fill="hold"/>
                                        <p:tgtEl>
                                          <p:spTgt spid="2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Iterating over a dictionary, 2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Rectangle 3"/>
          <p:cNvSpPr/>
          <p:nvPr/>
        </p:nvSpPr>
        <p:spPr>
          <a:xfrm>
            <a:off x="0" y="1690560"/>
            <a:ext cx="12189600" cy="5164920"/>
          </a:xfrm>
          <a:prstGeom prst="rect">
            <a:avLst/>
          </a:prstGeom>
          <a:solidFill>
            <a:srgbClr val="264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0" name="Rectangle 4"/>
          <p:cNvSpPr/>
          <p:nvPr/>
        </p:nvSpPr>
        <p:spPr>
          <a:xfrm>
            <a:off x="540360" y="2802960"/>
            <a:ext cx="515736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my_data = {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”author": ” Agatha Christie ",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”nickname": " Mary Westmacott ",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"year_of_birth": 1890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}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Rectangle 5"/>
          <p:cNvSpPr/>
          <p:nvPr/>
        </p:nvSpPr>
        <p:spPr>
          <a:xfrm>
            <a:off x="6239880" y="2504520"/>
            <a:ext cx="5806080" cy="3504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for </a:t>
            </a:r>
            <a:r>
              <a:rPr lang="en-GB" sz="3200" b="1" strike="noStrike" spc="-1">
                <a:solidFill>
                  <a:srgbClr val="A5CFE8"/>
                </a:solidFill>
                <a:latin typeface="Calibri"/>
                <a:ea typeface="DejaVu Sans"/>
              </a:rPr>
              <a:t>key</a:t>
            </a:r>
            <a:r>
              <a:rPr lang="en-GB" sz="3200" b="1" strike="noStrike" spc="-1">
                <a:solidFill>
                  <a:srgbClr val="EFD846"/>
                </a:solidFill>
                <a:latin typeface="Calibri"/>
                <a:ea typeface="DejaVu Sans"/>
              </a:rPr>
              <a:t> </a:t>
            </a: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in </a:t>
            </a:r>
            <a:r>
              <a:rPr lang="en-GB" sz="3200" b="1" strike="noStrike" spc="-1">
                <a:solidFill>
                  <a:srgbClr val="EFD846"/>
                </a:solidFill>
                <a:latin typeface="Calibri"/>
                <a:ea typeface="DejaVu Sans"/>
              </a:rPr>
              <a:t>my_data.items()</a:t>
            </a: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: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     print(</a:t>
            </a:r>
            <a:r>
              <a:rPr lang="en-GB" sz="3200" b="1" strike="noStrike" spc="-1">
                <a:solidFill>
                  <a:srgbClr val="A5CFE8"/>
                </a:solidFill>
                <a:latin typeface="Calibri"/>
                <a:ea typeface="DejaVu Sans"/>
              </a:rPr>
              <a:t>key</a:t>
            </a: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) 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# This will print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author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nickname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year_of_birth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Straight Connector 7"/>
          <p:cNvSpPr/>
          <p:nvPr/>
        </p:nvSpPr>
        <p:spPr>
          <a:xfrm flipV="1">
            <a:off x="6095880" y="1690560"/>
            <a:ext cx="360" cy="5167440"/>
          </a:xfrm>
          <a:prstGeom prst="line">
            <a:avLst/>
          </a:prstGeom>
          <a:ln>
            <a:solidFill>
              <a:srgbClr val="ED7D3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 lIns="90000" tIns="45000" rIns="90000" bIns="45000" anchor="t" anchorCtr="1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1000" fill="hold"/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" dur="1000"/>
                                        <p:tgtEl>
                                          <p:spTgt spid="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" dur="1000" fill="hold"/>
                                        <p:tgtEl>
                                          <p:spTgt spid="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1000" fill="hold"/>
                                        <p:tgtEl>
                                          <p:spTgt spid="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4" dur="1000"/>
                                        <p:tgtEl>
                                          <p:spTgt spid="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5" dur="1000" fill="hold"/>
                                        <p:tgtEl>
                                          <p:spTgt spid="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" dur="1000" fill="hold"/>
                                        <p:tgtEl>
                                          <p:spTgt spid="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9" dur="1000"/>
                                        <p:tgtEl>
                                          <p:spTgt spid="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0" dur="1000" fill="hold"/>
                                        <p:tgtEl>
                                          <p:spTgt spid="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" dur="1000" fill="hold"/>
                                        <p:tgtEl>
                                          <p:spTgt spid="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4" dur="1000"/>
                                        <p:tgtEl>
                                          <p:spTgt spid="2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5" dur="1000" fill="hold"/>
                                        <p:tgtEl>
                                          <p:spTgt spid="2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" dur="1000" fill="hold"/>
                                        <p:tgtEl>
                                          <p:spTgt spid="2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-50760" y="2664360"/>
            <a:ext cx="6150240" cy="1579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/>
          <a:p>
            <a:pPr indent="0" algn="ctr">
              <a:lnSpc>
                <a:spcPct val="90000"/>
              </a:lnSpc>
              <a:buNone/>
              <a:tabLst>
                <a:tab pos="0" algn="l"/>
              </a:tabLst>
            </a:pPr>
            <a:br>
              <a:rPr sz="5400"/>
            </a:br>
            <a:br>
              <a:rPr sz="5400"/>
            </a:br>
            <a:r>
              <a:rPr lang="en-GB" sz="5400" b="1" strike="noStrike" spc="-1">
                <a:solidFill>
                  <a:srgbClr val="FFFFFF"/>
                </a:solidFill>
                <a:latin typeface="Verdana"/>
                <a:ea typeface="Verdana"/>
              </a:rPr>
              <a:t>dcwp-3-d+e</a:t>
            </a:r>
            <a:endParaRPr lang="en-GB" sz="5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ubTitle"/>
          </p:nvPr>
        </p:nvSpPr>
        <p:spPr>
          <a:xfrm>
            <a:off x="155880" y="4602240"/>
            <a:ext cx="5783400" cy="2237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makers = {“concept”:”ss, “coding”:”da”, “revision”:”ap”,, “assistance”:”am”}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0" name="Picture 3"/>
          <p:cNvPicPr/>
          <p:nvPr/>
        </p:nvPicPr>
        <p:blipFill>
          <a:blip r:embed="rId2"/>
          <a:stretch/>
        </p:blipFill>
        <p:spPr>
          <a:xfrm>
            <a:off x="6036480" y="0"/>
            <a:ext cx="6153120" cy="6855480"/>
          </a:xfrm>
          <a:prstGeom prst="rect">
            <a:avLst/>
          </a:prstGeom>
          <a:ln w="0">
            <a:noFill/>
          </a:ln>
        </p:spPr>
      </p:pic>
      <p:sp>
        <p:nvSpPr>
          <p:cNvPr id="121" name="Rectangle 4"/>
          <p:cNvSpPr/>
          <p:nvPr/>
        </p:nvSpPr>
        <p:spPr>
          <a:xfrm>
            <a:off x="6036480" y="700560"/>
            <a:ext cx="781200" cy="4930920"/>
          </a:xfrm>
          <a:prstGeom prst="rect">
            <a:avLst/>
          </a:prstGeom>
          <a:solidFill>
            <a:srgbClr val="6CA3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2" name="Rectangle 5"/>
          <p:cNvSpPr/>
          <p:nvPr/>
        </p:nvSpPr>
        <p:spPr>
          <a:xfrm>
            <a:off x="11721960" y="595440"/>
            <a:ext cx="463680" cy="4930920"/>
          </a:xfrm>
          <a:prstGeom prst="rect">
            <a:avLst/>
          </a:prstGeom>
          <a:solidFill>
            <a:srgbClr val="6CA3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3" name="Rectangle 7"/>
          <p:cNvSpPr/>
          <p:nvPr/>
        </p:nvSpPr>
        <p:spPr>
          <a:xfrm>
            <a:off x="7632720" y="1326600"/>
            <a:ext cx="2640600" cy="1307880"/>
          </a:xfrm>
          <a:prstGeom prst="rect">
            <a:avLst/>
          </a:prstGeom>
          <a:solidFill>
            <a:srgbClr val="D6E1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4" name="TextBox 6"/>
          <p:cNvSpPr/>
          <p:nvPr/>
        </p:nvSpPr>
        <p:spPr>
          <a:xfrm>
            <a:off x="7550640" y="1301400"/>
            <a:ext cx="3356280" cy="1370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000" b="1" strike="noStrike" spc="-1">
                <a:solidFill>
                  <a:srgbClr val="2E75B6"/>
                </a:solidFill>
                <a:latin typeface="Courier New"/>
                <a:ea typeface="Microsoft JhengHei"/>
              </a:rPr>
              <a:t>BDDM:Demystifying</a:t>
            </a:r>
            <a:br>
              <a:rPr sz="1800"/>
            </a:br>
            <a:r>
              <a:rPr lang="en-GB" sz="2000" b="1" strike="noStrike" spc="-1">
                <a:solidFill>
                  <a:srgbClr val="002060"/>
                </a:solidFill>
                <a:latin typeface="Courier New"/>
                <a:ea typeface="Microsoft JhengHei"/>
              </a:rPr>
              <a:t>Computing</a:t>
            </a: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000" b="1" strike="noStrike" spc="-1">
                <a:solidFill>
                  <a:srgbClr val="FF0000"/>
                </a:solidFill>
                <a:latin typeface="Courier New"/>
                <a:ea typeface="Microsoft JhengHei"/>
              </a:rPr>
              <a:t>with</a:t>
            </a:r>
            <a:r>
              <a:rPr lang="en-GB" sz="2000" b="1" strike="noStrike" spc="-1">
                <a:solidFill>
                  <a:srgbClr val="000000"/>
                </a:solidFill>
                <a:latin typeface="Courier New"/>
                <a:ea typeface="Microsoft JhengHei"/>
              </a:rPr>
              <a:t> </a:t>
            </a: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2400" b="1" strike="noStrike" spc="-1">
                <a:solidFill>
                  <a:srgbClr val="002060"/>
                </a:solidFill>
                <a:latin typeface="Courier New"/>
                <a:ea typeface="Microsoft JhengHei"/>
              </a:rPr>
              <a:t>Python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Iterating over a dictionary, 3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Rectangle 3"/>
          <p:cNvSpPr/>
          <p:nvPr/>
        </p:nvSpPr>
        <p:spPr>
          <a:xfrm>
            <a:off x="0" y="1690560"/>
            <a:ext cx="12189600" cy="5164920"/>
          </a:xfrm>
          <a:prstGeom prst="rect">
            <a:avLst/>
          </a:prstGeom>
          <a:solidFill>
            <a:srgbClr val="264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245" name="Rectangle 4"/>
          <p:cNvSpPr/>
          <p:nvPr/>
        </p:nvSpPr>
        <p:spPr>
          <a:xfrm>
            <a:off x="540360" y="2802960"/>
            <a:ext cx="515736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my_data = {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”author": ” Agatha Christie ",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”nickname": " Mary Westmacott ",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  "year_of_birth": 1890</a:t>
            </a:r>
            <a:br>
              <a:rPr sz="1800"/>
            </a:br>
            <a:r>
              <a:rPr lang="en-GB" sz="2400" b="0" strike="noStrike" spc="-1">
                <a:solidFill>
                  <a:srgbClr val="EFD846"/>
                </a:solidFill>
                <a:latin typeface="Calibri"/>
                <a:ea typeface="DejaVu Sans"/>
              </a:rPr>
              <a:t>}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Rectangle 5"/>
          <p:cNvSpPr/>
          <p:nvPr/>
        </p:nvSpPr>
        <p:spPr>
          <a:xfrm>
            <a:off x="6239880" y="2504520"/>
            <a:ext cx="5806080" cy="3504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For </a:t>
            </a:r>
            <a:r>
              <a:rPr lang="en-GB" sz="3200" b="1" strike="noStrike" spc="-1">
                <a:solidFill>
                  <a:srgbClr val="A5CFE8"/>
                </a:solidFill>
                <a:latin typeface="Calibri"/>
                <a:ea typeface="DejaVu Sans"/>
              </a:rPr>
              <a:t>value</a:t>
            </a:r>
            <a:r>
              <a:rPr lang="en-GB" sz="3200" b="1" strike="noStrike" spc="-1">
                <a:solidFill>
                  <a:srgbClr val="EFD846"/>
                </a:solidFill>
                <a:latin typeface="Calibri"/>
                <a:ea typeface="DejaVu Sans"/>
              </a:rPr>
              <a:t> </a:t>
            </a: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in </a:t>
            </a:r>
            <a:r>
              <a:rPr lang="en-GB" sz="3200" b="1" strike="noStrike" spc="-1">
                <a:solidFill>
                  <a:srgbClr val="EFD846"/>
                </a:solidFill>
                <a:latin typeface="Calibri"/>
                <a:ea typeface="DejaVu Sans"/>
              </a:rPr>
              <a:t>my_data.items()</a:t>
            </a: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: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     print(</a:t>
            </a:r>
            <a:r>
              <a:rPr lang="en-GB" sz="3200" b="1" strike="noStrike" spc="-1">
                <a:solidFill>
                  <a:srgbClr val="A5CFE8"/>
                </a:solidFill>
                <a:latin typeface="Calibri"/>
                <a:ea typeface="DejaVu Sans"/>
              </a:rPr>
              <a:t>value</a:t>
            </a: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) 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# This will print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Agatha Christie 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Mary Westmacott 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3200" b="0" strike="noStrike" spc="-1">
                <a:solidFill>
                  <a:srgbClr val="EFD846"/>
                </a:solidFill>
                <a:latin typeface="Calibri"/>
                <a:ea typeface="DejaVu Sans"/>
              </a:rPr>
              <a:t>1890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Straight Connector 7"/>
          <p:cNvSpPr/>
          <p:nvPr/>
        </p:nvSpPr>
        <p:spPr>
          <a:xfrm flipV="1">
            <a:off x="6095880" y="1690560"/>
            <a:ext cx="360" cy="5167440"/>
          </a:xfrm>
          <a:prstGeom prst="line">
            <a:avLst/>
          </a:prstGeom>
          <a:ln>
            <a:solidFill>
              <a:srgbClr val="ED7D3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  <p:txBody>
          <a:bodyPr lIns="90000" tIns="45000" rIns="90000" bIns="45000" anchor="t" anchorCtr="1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1000" fill="hold"/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Lists vs. Dictionaries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9" name="Picture 2" descr="Related image"/>
          <p:cNvPicPr/>
          <p:nvPr/>
        </p:nvPicPr>
        <p:blipFill>
          <a:blip r:embed="rId2"/>
          <a:stretch/>
        </p:blipFill>
        <p:spPr>
          <a:xfrm>
            <a:off x="0" y="1778040"/>
            <a:ext cx="12189600" cy="50774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Lists vs. Dictionaries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/>
          </p:nvPr>
        </p:nvSpPr>
        <p:spPr>
          <a:xfrm>
            <a:off x="0" y="1825560"/>
            <a:ext cx="6017400" cy="5029920"/>
          </a:xfrm>
          <a:prstGeom prst="rect">
            <a:avLst/>
          </a:prstGeom>
          <a:solidFill>
            <a:srgbClr val="4C4C4C"/>
          </a:solidFill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  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C000"/>
                </a:solidFill>
                <a:latin typeface="Courier New"/>
                <a:ea typeface="Verdana"/>
              </a:rPr>
              <a:t>  alist = []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C000"/>
                </a:solidFill>
                <a:latin typeface="Courier New"/>
                <a:ea typeface="Verdana"/>
              </a:rPr>
              <a:t>  alist.append(10)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C000"/>
                </a:solidFill>
                <a:latin typeface="Courier New"/>
                <a:ea typeface="Verdana"/>
              </a:rPr>
              <a:t>  alist.append(20)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C000"/>
                </a:solidFill>
                <a:latin typeface="Courier New"/>
                <a:ea typeface="Verdana"/>
              </a:rPr>
              <a:t>  print(alist)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C000"/>
                </a:solidFill>
                <a:latin typeface="Courier New"/>
                <a:ea typeface="Verdana"/>
              </a:rPr>
              <a:t>  # will print [10, 20]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C000"/>
                </a:solidFill>
                <a:latin typeface="Courier New"/>
                <a:ea typeface="Verdana"/>
              </a:rPr>
              <a:t>  alist[0]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C000"/>
                </a:solidFill>
                <a:latin typeface="Courier New"/>
                <a:ea typeface="Verdana"/>
              </a:rPr>
              <a:t>  # wil print 10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/>
          </p:nvPr>
        </p:nvSpPr>
        <p:spPr>
          <a:xfrm>
            <a:off x="6019920" y="1825560"/>
            <a:ext cx="6169680" cy="5029920"/>
          </a:xfrm>
          <a:prstGeom prst="rect">
            <a:avLst/>
          </a:prstGeom>
          <a:solidFill>
            <a:srgbClr val="26425B"/>
          </a:solidFill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  ad = {}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  ad[“name”] = “Tom”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  ad[“age”] = 30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  print(ad)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  # will print     </a:t>
            </a:r>
            <a:br>
              <a:rPr sz="3200"/>
            </a:b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  # {‘name’: Tom’, ‘age’:30}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  print(ad[“name”])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  # will print</a:t>
            </a:r>
            <a:br>
              <a:rPr sz="3200"/>
            </a:b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  # </a:t>
            </a:r>
            <a:r>
              <a:rPr lang="en-GB" sz="2400" b="1" strike="noStrike" spc="-1">
                <a:solidFill>
                  <a:srgbClr val="FFFFFF"/>
                </a:solidFill>
                <a:latin typeface="Courier New"/>
                <a:ea typeface="Verdana"/>
              </a:rPr>
              <a:t>Tom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2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500"/>
                                        <p:tgtEl>
                                          <p:spTgt spid="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2" dur="500"/>
                                        <p:tgtEl>
                                          <p:spTgt spid="2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7" dur="500"/>
                                        <p:tgtEl>
                                          <p:spTgt spid="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2" dur="500"/>
                                        <p:tgtEl>
                                          <p:spTgt spid="2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7" dur="500"/>
                                        <p:tgtEl>
                                          <p:spTgt spid="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0" dur="500"/>
                                        <p:tgtEl>
                                          <p:spTgt spid="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5" dur="500"/>
                                        <p:tgtEl>
                                          <p:spTgt spid="2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8" dur="500"/>
                                        <p:tgtEl>
                                          <p:spTgt spid="2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3" dur="500"/>
                                        <p:tgtEl>
                                          <p:spTgt spid="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6" dur="500"/>
                                        <p:tgtEl>
                                          <p:spTgt spid="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61" dur="500"/>
                                        <p:tgtEl>
                                          <p:spTgt spid="2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64" dur="500"/>
                                        <p:tgtEl>
                                          <p:spTgt spid="2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104192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Dictionaries: One key, many values…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Content Placeholder 4"/>
          <p:cNvSpPr/>
          <p:nvPr/>
        </p:nvSpPr>
        <p:spPr>
          <a:xfrm>
            <a:off x="4443480" y="1825560"/>
            <a:ext cx="7664760" cy="3340080"/>
          </a:xfrm>
          <a:prstGeom prst="rect">
            <a:avLst/>
          </a:prstGeom>
          <a:solidFill>
            <a:srgbClr val="26425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C000"/>
                </a:solidFill>
                <a:latin typeface="Consolas"/>
                <a:ea typeface="Calibri"/>
              </a:rPr>
              <a:t>  my_data = {</a:t>
            </a:r>
            <a:br>
              <a:rPr sz="1800"/>
            </a:br>
            <a:r>
              <a:rPr lang="en-GB" sz="2400" b="0" strike="noStrike" spc="-1">
                <a:solidFill>
                  <a:srgbClr val="FFC000"/>
                </a:solidFill>
                <a:latin typeface="Consolas"/>
                <a:ea typeface="Calibri"/>
              </a:rPr>
              <a:t>        "Student_ID": [ “S1",“S2" ], </a:t>
            </a:r>
            <a:br>
              <a:rPr sz="1800"/>
            </a:br>
            <a:r>
              <a:rPr lang="en-GB" sz="2400" b="0" strike="noStrike" spc="-1">
                <a:solidFill>
                  <a:srgbClr val="FFC000"/>
                </a:solidFill>
                <a:latin typeface="Consolas"/>
                <a:ea typeface="Calibri"/>
              </a:rPr>
              <a:t>        “Student_Name": [ “John",“Mary" ]</a:t>
            </a:r>
            <a:br>
              <a:rPr sz="1800"/>
            </a:br>
            <a:r>
              <a:rPr lang="en-GB" sz="2400" b="0" strike="noStrike" spc="-1">
                <a:solidFill>
                  <a:srgbClr val="FFC000"/>
                </a:solidFill>
                <a:latin typeface="Consolas"/>
                <a:ea typeface="Calibri"/>
              </a:rPr>
              <a:t>    }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56" name="Picture 9"/>
          <p:cNvPicPr/>
          <p:nvPr/>
        </p:nvPicPr>
        <p:blipFill>
          <a:blip r:embed="rId2"/>
          <a:stretch/>
        </p:blipFill>
        <p:spPr>
          <a:xfrm>
            <a:off x="838080" y="1825560"/>
            <a:ext cx="3159720" cy="28360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Dictionaries: Common operations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Content Placeholder 3"/>
          <p:cNvSpPr/>
          <p:nvPr/>
        </p:nvSpPr>
        <p:spPr>
          <a:xfrm>
            <a:off x="0" y="1440000"/>
            <a:ext cx="6017400" cy="5029920"/>
          </a:xfrm>
          <a:prstGeom prst="rect">
            <a:avLst/>
          </a:prstGeom>
          <a:solidFill>
            <a:srgbClr val="4C4C4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60277"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#create an empty dictionary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x = {}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#create a three items dictionary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x = {"one":1, "two":2, "three":3}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#access an element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x["two"]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# mind errors by accessing non-existent keys!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#get a list of all the keys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x.keys()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#get a list of all the values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800" b="0" strike="noStrike" spc="-1">
                <a:solidFill>
                  <a:srgbClr val="FFC000"/>
                </a:solidFill>
                <a:latin typeface="Courier New"/>
                <a:ea typeface="Verdana"/>
              </a:rPr>
              <a:t>x.values()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Content Placeholder 4"/>
          <p:cNvSpPr/>
          <p:nvPr/>
        </p:nvSpPr>
        <p:spPr>
          <a:xfrm>
            <a:off x="5978520" y="1436040"/>
            <a:ext cx="6169680" cy="5029920"/>
          </a:xfrm>
          <a:prstGeom prst="rect">
            <a:avLst/>
          </a:prstGeom>
          <a:solidFill>
            <a:srgbClr val="26425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67500" lnSpcReduction="2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#add an entry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x["four"]=4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#change an entry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x["one"] = "uno“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#number of items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z = len(x)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#looping over keys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for item in x.keys(): 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   print item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#looping over values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for item in x.values(): 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Courier New"/>
                <a:ea typeface="Verdana"/>
              </a:rPr>
              <a:t>    print item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500"/>
                                        <p:tgtEl>
                                          <p:spTgt spid="2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2" dur="500"/>
                                        <p:tgtEl>
                                          <p:spTgt spid="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7" dur="500"/>
                                        <p:tgtEl>
                                          <p:spTgt spid="2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2" dur="500"/>
                                        <p:tgtEl>
                                          <p:spTgt spid="2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7" dur="500"/>
                                        <p:tgtEl>
                                          <p:spTgt spid="2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2" dur="500"/>
                                        <p:tgtEl>
                                          <p:spTgt spid="2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7" dur="500"/>
                                        <p:tgtEl>
                                          <p:spTgt spid="2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2" dur="500"/>
                                        <p:tgtEl>
                                          <p:spTgt spid="2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57" dur="5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62" dur="500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67" dur="500"/>
                                        <p:tgtEl>
                                          <p:spTgt spid="2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2" dur="500"/>
                                        <p:tgtEl>
                                          <p:spTgt spid="2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7" dur="500"/>
                                        <p:tgtEl>
                                          <p:spTgt spid="2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82" dur="500"/>
                                        <p:tgtEl>
                                          <p:spTgt spid="2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87" dur="500"/>
                                        <p:tgtEl>
                                          <p:spTgt spid="26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92" dur="500"/>
                                        <p:tgtEl>
                                          <p:spTgt spid="26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97" dur="500"/>
                                        <p:tgtEl>
                                          <p:spTgt spid="26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02" dur="500"/>
                                        <p:tgtEl>
                                          <p:spTgt spid="26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07" dur="500"/>
                                        <p:tgtEl>
                                          <p:spTgt spid="26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12" dur="500"/>
                                        <p:tgtEl>
                                          <p:spTgt spid="26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Quiz!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Create a dictionary out of the following dataset: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Rectangle 5"/>
          <p:cNvSpPr/>
          <p:nvPr/>
        </p:nvSpPr>
        <p:spPr>
          <a:xfrm>
            <a:off x="9875520" y="0"/>
            <a:ext cx="2314080" cy="2463120"/>
          </a:xfrm>
          <a:prstGeom prst="rect">
            <a:avLst/>
          </a:prstGeom>
          <a:solidFill>
            <a:srgbClr val="A2A1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264" name="Picture 6" descr="A picture containing text, clock&#10;&#10;Description automatically generated"/>
          <p:cNvPicPr/>
          <p:nvPr/>
        </p:nvPicPr>
        <p:blipFill>
          <a:blip r:embed="rId2"/>
          <a:stretch/>
        </p:blipFill>
        <p:spPr>
          <a:xfrm>
            <a:off x="10295640" y="518040"/>
            <a:ext cx="1474200" cy="1427040"/>
          </a:xfrm>
          <a:prstGeom prst="rect">
            <a:avLst/>
          </a:prstGeom>
          <a:ln w="0">
            <a:noFill/>
          </a:ln>
        </p:spPr>
      </p:pic>
      <p:pic>
        <p:nvPicPr>
          <p:cNvPr id="265" name="Picture 3"/>
          <p:cNvPicPr/>
          <p:nvPr/>
        </p:nvPicPr>
        <p:blipFill>
          <a:blip r:embed="rId3"/>
          <a:stretch/>
        </p:blipFill>
        <p:spPr>
          <a:xfrm>
            <a:off x="1080000" y="2575440"/>
            <a:ext cx="3188520" cy="2435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Quiz solution!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Create a dictionary out of the following dataset: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TextBox 3"/>
          <p:cNvSpPr/>
          <p:nvPr/>
        </p:nvSpPr>
        <p:spPr>
          <a:xfrm>
            <a:off x="4544640" y="2940840"/>
            <a:ext cx="7583760" cy="1918440"/>
          </a:xfrm>
          <a:prstGeom prst="rect">
            <a:avLst/>
          </a:prstGeom>
          <a:solidFill>
            <a:srgbClr val="26425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400" b="0" strike="noStrike" spc="-1">
                <a:solidFill>
                  <a:srgbClr val="FFC000"/>
                </a:solidFill>
                <a:latin typeface="Consolas"/>
                <a:ea typeface="Calibri"/>
              </a:rPr>
              <a:t>my_data = {</a:t>
            </a:r>
            <a:br>
              <a:rPr sz="1800"/>
            </a:br>
            <a:r>
              <a:rPr lang="en-GB" sz="2400" b="0" strike="noStrike" spc="-1">
                <a:solidFill>
                  <a:srgbClr val="FFC000"/>
                </a:solidFill>
                <a:latin typeface="Consolas"/>
                <a:ea typeface="Calibri"/>
              </a:rPr>
              <a:t>        "Name": [ "Andrea","Tom" ], </a:t>
            </a:r>
            <a:br>
              <a:rPr sz="1800"/>
            </a:br>
            <a:r>
              <a:rPr lang="en-GB" sz="2400" b="0" strike="noStrike" spc="-1">
                <a:solidFill>
                  <a:srgbClr val="FFC000"/>
                </a:solidFill>
                <a:latin typeface="Consolas"/>
                <a:ea typeface="Calibri"/>
              </a:rPr>
              <a:t>        "Age": [ 32,35 ],</a:t>
            </a:r>
            <a:br>
              <a:rPr sz="1800"/>
            </a:br>
            <a:r>
              <a:rPr lang="en-GB" sz="2400" b="0" strike="noStrike" spc="-1">
                <a:solidFill>
                  <a:srgbClr val="FFC000"/>
                </a:solidFill>
                <a:latin typeface="Consolas"/>
                <a:ea typeface="Calibri"/>
              </a:rPr>
              <a:t>        "year": [ "London","Brighton" ]</a:t>
            </a:r>
            <a:br>
              <a:rPr sz="1800"/>
            </a:br>
            <a:r>
              <a:rPr lang="en-GB" sz="2400" b="0" strike="noStrike" spc="-1">
                <a:solidFill>
                  <a:srgbClr val="FFC000"/>
                </a:solidFill>
                <a:latin typeface="Consolas"/>
                <a:ea typeface="Calibri"/>
              </a:rPr>
              <a:t>    }</a:t>
            </a:r>
            <a:endParaRPr lang="en-GB" sz="2400" b="0" strike="noStrike" spc="-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69" name="Picture 6"/>
          <p:cNvPicPr/>
          <p:nvPr/>
        </p:nvPicPr>
        <p:blipFill>
          <a:blip r:embed="rId2"/>
          <a:stretch/>
        </p:blipFill>
        <p:spPr>
          <a:xfrm>
            <a:off x="910800" y="2691000"/>
            <a:ext cx="3188520" cy="2435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E-bis: back to algorithms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/>
          </p:nvPr>
        </p:nvSpPr>
        <p:spPr>
          <a:xfrm>
            <a:off x="514080" y="1537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Dealing with numbers is easy but time-consuming, esp. comparing values from a large collection.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In CS we “count the beans” to estimate the computational time and memory allocation needed to carry out a task before even starting, in search of possible </a:t>
            </a:r>
            <a:r>
              <a:rPr lang="en-GB" sz="2800" b="0" i="1" strike="noStrike" spc="-1">
                <a:solidFill>
                  <a:srgbClr val="FFFFFF"/>
                </a:solidFill>
                <a:latin typeface="Verdana"/>
                <a:ea typeface="Verdana"/>
              </a:rPr>
              <a:t>savings.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2" name="Picture 2" descr="Data Structure and Algorithms Linear Search - Tutorialspoint"/>
          <p:cNvPicPr/>
          <p:nvPr/>
        </p:nvPicPr>
        <p:blipFill>
          <a:blip r:embed="rId2"/>
          <a:stretch/>
        </p:blipFill>
        <p:spPr>
          <a:xfrm>
            <a:off x="6418080" y="4385520"/>
            <a:ext cx="4169520" cy="1712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10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Back to algorithms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Each comparison is an operation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We care about the worst case scenario…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In worst case, how many operations to find a number?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  <a:tabLst>
                <a:tab pos="0" algn="l"/>
              </a:tabLst>
            </a:pPr>
            <a:r>
              <a:rPr lang="en-GB" sz="2000" b="0" strike="noStrike" spc="-1">
                <a:solidFill>
                  <a:srgbClr val="FFFFFF"/>
                </a:solidFill>
                <a:latin typeface="Verdana"/>
                <a:ea typeface="Verdana"/>
              </a:rPr>
              <a:t>As many as the length of the list…</a:t>
            </a: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5" name="Picture 10" descr="Data Structure and Algorithms Linear Search - Tutorialspoint"/>
          <p:cNvPicPr/>
          <p:nvPr/>
        </p:nvPicPr>
        <p:blipFill>
          <a:blip r:embed="rId2"/>
          <a:stretch/>
        </p:blipFill>
        <p:spPr>
          <a:xfrm>
            <a:off x="838080" y="2981520"/>
            <a:ext cx="4169520" cy="17121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1000" fill="hold"/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" dur="1000"/>
                                        <p:tgtEl>
                                          <p:spTgt spid="2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" dur="1000" fill="hold"/>
                                        <p:tgtEl>
                                          <p:spTgt spid="2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1000" fill="hold"/>
                                        <p:tgtEl>
                                          <p:spTgt spid="2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6" dur="1000"/>
                                        <p:tgtEl>
                                          <p:spTgt spid="2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7" dur="1000" fill="hold"/>
                                        <p:tgtEl>
                                          <p:spTgt spid="2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1000" fill="hold"/>
                                        <p:tgtEl>
                                          <p:spTgt spid="2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3" dur="1000"/>
                                        <p:tgtEl>
                                          <p:spTgt spid="27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4" dur="1000" fill="hold"/>
                                        <p:tgtEl>
                                          <p:spTgt spid="27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5" dur="1000" fill="hold"/>
                                        <p:tgtEl>
                                          <p:spTgt spid="27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Rectangle 3"/>
          <p:cNvSpPr/>
          <p:nvPr/>
        </p:nvSpPr>
        <p:spPr>
          <a:xfrm>
            <a:off x="838080" y="5185080"/>
            <a:ext cx="10329480" cy="1254960"/>
          </a:xfrm>
          <a:prstGeom prst="rect">
            <a:avLst/>
          </a:prstGeom>
          <a:solidFill>
            <a:srgbClr val="26425B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CA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In principle, there are </a:t>
            </a:r>
            <a:r>
              <a:rPr lang="en-CA" sz="2800" b="1" strike="noStrike" spc="-1">
                <a:solidFill>
                  <a:srgbClr val="FFC000"/>
                </a:solidFill>
                <a:latin typeface="Calibri"/>
                <a:ea typeface="DejaVu Sans"/>
              </a:rPr>
              <a:t>n</a:t>
            </a:r>
            <a:r>
              <a:rPr lang="en-CA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 comparisons, thus </a:t>
            </a:r>
            <a:r>
              <a:rPr lang="en-CA" sz="2800" b="1" strike="noStrike" spc="-1">
                <a:solidFill>
                  <a:srgbClr val="FFC000"/>
                </a:solidFill>
                <a:latin typeface="Calibri"/>
                <a:ea typeface="DejaVu Sans"/>
              </a:rPr>
              <a:t>n</a:t>
            </a:r>
            <a:r>
              <a:rPr lang="en-CA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 operations, where </a:t>
            </a:r>
            <a:r>
              <a:rPr lang="en-CA" sz="2800" b="1" strike="noStrike" spc="-1">
                <a:solidFill>
                  <a:srgbClr val="FFC000"/>
                </a:solidFill>
                <a:latin typeface="Calibri"/>
                <a:ea typeface="DejaVu Sans"/>
              </a:rPr>
              <a:t>n</a:t>
            </a:r>
            <a:r>
              <a:rPr lang="en-CA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, in our case is </a:t>
            </a:r>
            <a:r>
              <a:rPr lang="en-CA" sz="2800" b="1" strike="noStrike" spc="-1">
                <a:solidFill>
                  <a:srgbClr val="FFC000"/>
                </a:solidFill>
                <a:latin typeface="Calibri"/>
                <a:ea typeface="DejaVu Sans"/>
              </a:rPr>
              <a:t>5</a:t>
            </a:r>
            <a:r>
              <a:rPr lang="en-CA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 as many as the items!</a:t>
            </a:r>
            <a:endParaRPr lang="en-GB" sz="2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Algorithms for searching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3222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Searching is a common problem to solve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We discussed “Linear search”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000" b="0" strike="noStrike" spc="-1">
                <a:solidFill>
                  <a:srgbClr val="FFFFFF"/>
                </a:solidFill>
                <a:latin typeface="Verdana"/>
                <a:ea typeface="Verdana"/>
              </a:rPr>
              <a:t>Looking for an element in a list, by comparing key with each value.</a:t>
            </a: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000" b="0" strike="noStrike" spc="-1">
                <a:solidFill>
                  <a:srgbClr val="FFFFFF"/>
                </a:solidFill>
                <a:latin typeface="Verdana"/>
                <a:ea typeface="Verdana"/>
              </a:rPr>
              <a:t>If I have </a:t>
            </a:r>
            <a:r>
              <a:rPr lang="en-GB" sz="2000" b="1" strike="noStrike" spc="-1">
                <a:solidFill>
                  <a:srgbClr val="FFC000"/>
                </a:solidFill>
                <a:latin typeface="Verdana"/>
                <a:ea typeface="Verdana"/>
              </a:rPr>
              <a:t>n</a:t>
            </a:r>
            <a:r>
              <a:rPr lang="en-GB" sz="2000" b="0" strike="noStrike" spc="-1">
                <a:solidFill>
                  <a:srgbClr val="FFFFFF"/>
                </a:solidFill>
                <a:latin typeface="Verdana"/>
                <a:ea typeface="Verdana"/>
              </a:rPr>
              <a:t> items in my list, then worst case scenario is to make </a:t>
            </a:r>
            <a:r>
              <a:rPr lang="en-GB" sz="2000" b="1" strike="noStrike" spc="-1">
                <a:solidFill>
                  <a:srgbClr val="FFC000"/>
                </a:solidFill>
                <a:latin typeface="Verdana"/>
                <a:ea typeface="Verdana"/>
              </a:rPr>
              <a:t>n</a:t>
            </a:r>
            <a:r>
              <a:rPr lang="en-GB" sz="2000" b="0" strike="noStrike" spc="-1">
                <a:solidFill>
                  <a:srgbClr val="FFFFFF"/>
                </a:solidFill>
                <a:latin typeface="Verdana"/>
                <a:ea typeface="Verdana"/>
              </a:rPr>
              <a:t> comparisons</a:t>
            </a: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pos="0" algn="l"/>
              </a:tabLst>
            </a:pPr>
            <a:r>
              <a:rPr lang="en-CA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alist = [4, 9, 12, 16, 18], looking for key=6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" dur="1000"/>
                                        <p:tgtEl>
                                          <p:spTgt spid="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" dur="1000" fill="hold"/>
                                        <p:tgtEl>
                                          <p:spTgt spid="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1000" fill="hold"/>
                                        <p:tgtEl>
                                          <p:spTgt spid="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4" dur="1000"/>
                                        <p:tgtEl>
                                          <p:spTgt spid="2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5" dur="1000" fill="hold"/>
                                        <p:tgtEl>
                                          <p:spTgt spid="2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" dur="1000" fill="hold"/>
                                        <p:tgtEl>
                                          <p:spTgt spid="2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1" dur="1000"/>
                                        <p:tgtEl>
                                          <p:spTgt spid="2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2" dur="1000" fill="hold"/>
                                        <p:tgtEl>
                                          <p:spTgt spid="2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3" dur="1000" fill="hold"/>
                                        <p:tgtEl>
                                          <p:spTgt spid="2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8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9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0" dur="1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/>
          </p:nvPr>
        </p:nvSpPr>
        <p:spPr>
          <a:xfrm>
            <a:off x="838080" y="1825560"/>
            <a:ext cx="526464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Lecture outcomes: 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300" b="0" strike="noStrike" spc="-1">
                <a:solidFill>
                  <a:srgbClr val="FFFFFF"/>
                </a:solidFill>
                <a:latin typeface="Verdana"/>
                <a:ea typeface="Verdana"/>
              </a:rPr>
              <a:t>Multidimensional lists (arrays)</a:t>
            </a:r>
            <a:endParaRPr lang="en-GB" sz="23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300" b="0" strike="noStrike" spc="-1">
                <a:solidFill>
                  <a:srgbClr val="FFFFFF"/>
                </a:solidFill>
                <a:latin typeface="Verdana"/>
                <a:ea typeface="Verdana"/>
              </a:rPr>
              <a:t>Learn the use of dictionaries (vs. lists) </a:t>
            </a:r>
            <a:endParaRPr lang="en-GB" sz="23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300" b="0" strike="noStrike" spc="-1">
                <a:solidFill>
                  <a:srgbClr val="FFFFFF"/>
                </a:solidFill>
                <a:latin typeface="Verdana"/>
                <a:ea typeface="Verdana"/>
              </a:rPr>
              <a:t>Algorithms:</a:t>
            </a:r>
            <a:endParaRPr lang="en-GB" sz="23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000" b="0" strike="noStrike" spc="-1">
                <a:solidFill>
                  <a:srgbClr val="FFFFFF"/>
                </a:solidFill>
                <a:latin typeface="Verdana"/>
                <a:ea typeface="Verdana"/>
              </a:rPr>
              <a:t>Binary search</a:t>
            </a: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Rectangle 21"/>
          <p:cNvSpPr/>
          <p:nvPr/>
        </p:nvSpPr>
        <p:spPr>
          <a:xfrm>
            <a:off x="6105240" y="0"/>
            <a:ext cx="6084000" cy="6855480"/>
          </a:xfrm>
          <a:prstGeom prst="rect">
            <a:avLst/>
          </a:prstGeom>
          <a:solidFill>
            <a:srgbClr val="6CA3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What we will learn </a:t>
            </a:r>
            <a:r>
              <a:rPr lang="en-GB" sz="4400" b="0" strike="noStrike" spc="-1">
                <a:solidFill>
                  <a:srgbClr val="000000"/>
                </a:solidFill>
                <a:latin typeface="Verdana"/>
                <a:ea typeface="Verdana"/>
              </a:rPr>
              <a:t>today?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Content Placeholder 7"/>
          <p:cNvSpPr/>
          <p:nvPr/>
        </p:nvSpPr>
        <p:spPr>
          <a:xfrm>
            <a:off x="6515280" y="1825560"/>
            <a:ext cx="5264640" cy="4348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Lab outcomes: 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300" b="0" strike="noStrike" spc="-1">
                <a:solidFill>
                  <a:srgbClr val="FFFFFF"/>
                </a:solidFill>
                <a:latin typeface="Verdana"/>
                <a:ea typeface="Verdana"/>
              </a:rPr>
              <a:t>Using arrays</a:t>
            </a:r>
            <a:endParaRPr lang="en-GB" sz="23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300" b="0" strike="noStrike" spc="-1">
                <a:solidFill>
                  <a:srgbClr val="FFFFFF"/>
                </a:solidFill>
                <a:latin typeface="Verdana"/>
                <a:ea typeface="Verdana"/>
              </a:rPr>
              <a:t>Using dictionaries</a:t>
            </a:r>
            <a:endParaRPr lang="en-GB" sz="23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9" name="Picture 3"/>
          <p:cNvPicPr/>
          <p:nvPr/>
        </p:nvPicPr>
        <p:blipFill>
          <a:blip r:embed="rId2"/>
          <a:stretch/>
        </p:blipFill>
        <p:spPr>
          <a:xfrm>
            <a:off x="8775360" y="3926880"/>
            <a:ext cx="3414240" cy="29286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3222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Using the same list: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CA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alist = [4, 9, 12, 16, 18], looking for key=</a:t>
            </a:r>
            <a:r>
              <a:rPr lang="en-CA" sz="2400" b="1" strike="noStrike" spc="-1">
                <a:solidFill>
                  <a:srgbClr val="FFC000"/>
                </a:solidFill>
                <a:latin typeface="Verdana"/>
                <a:ea typeface="Verdana"/>
              </a:rPr>
              <a:t>9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CA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What is </a:t>
            </a:r>
            <a:r>
              <a:rPr lang="en-CA" sz="2400" b="1" strike="noStrike" spc="-1">
                <a:solidFill>
                  <a:srgbClr val="FFC000"/>
                </a:solidFill>
                <a:latin typeface="Verdana"/>
                <a:ea typeface="Verdana"/>
              </a:rPr>
              <a:t>n</a:t>
            </a:r>
            <a:r>
              <a:rPr lang="en-CA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 in our case?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Rectangle 3"/>
          <p:cNvSpPr/>
          <p:nvPr/>
        </p:nvSpPr>
        <p:spPr>
          <a:xfrm>
            <a:off x="838080" y="3315600"/>
            <a:ext cx="10329480" cy="1254960"/>
          </a:xfrm>
          <a:prstGeom prst="rect">
            <a:avLst/>
          </a:prstGeom>
          <a:solidFill>
            <a:srgbClr val="26425B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CA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In principle, there are </a:t>
            </a:r>
            <a:r>
              <a:rPr lang="en-CA" sz="2800" b="1" strike="noStrike" spc="-1">
                <a:solidFill>
                  <a:srgbClr val="FFC000"/>
                </a:solidFill>
                <a:latin typeface="Calibri"/>
                <a:ea typeface="DejaVu Sans"/>
              </a:rPr>
              <a:t>n</a:t>
            </a:r>
            <a:r>
              <a:rPr lang="en-CA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 comparisons, thus </a:t>
            </a:r>
            <a:r>
              <a:rPr lang="en-CA" sz="2800" b="1" strike="noStrike" spc="-1">
                <a:solidFill>
                  <a:srgbClr val="FFC000"/>
                </a:solidFill>
                <a:latin typeface="Calibri"/>
                <a:ea typeface="DejaVu Sans"/>
              </a:rPr>
              <a:t>n</a:t>
            </a:r>
            <a:r>
              <a:rPr lang="en-CA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 operations, where </a:t>
            </a:r>
            <a:r>
              <a:rPr lang="en-CA" sz="2800" b="1" strike="noStrike" spc="-1">
                <a:solidFill>
                  <a:srgbClr val="FFC000"/>
                </a:solidFill>
                <a:latin typeface="Calibri"/>
                <a:ea typeface="DejaVu Sans"/>
              </a:rPr>
              <a:t>n</a:t>
            </a:r>
            <a:r>
              <a:rPr lang="en-CA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, in our case is </a:t>
            </a:r>
            <a:r>
              <a:rPr lang="en-CA" sz="2800" b="1" strike="noStrike" spc="-1">
                <a:solidFill>
                  <a:srgbClr val="FFC000"/>
                </a:solidFill>
                <a:latin typeface="Calibri"/>
                <a:ea typeface="DejaVu Sans"/>
              </a:rPr>
              <a:t>5</a:t>
            </a:r>
            <a:r>
              <a:rPr lang="en-CA" sz="2800" b="0" strike="noStrike" spc="-1">
                <a:solidFill>
                  <a:srgbClr val="FFFFFF"/>
                </a:solidFill>
                <a:latin typeface="Calibri"/>
                <a:ea typeface="DejaVu Sans"/>
              </a:rPr>
              <a:t> as many as the items!</a:t>
            </a:r>
            <a:endParaRPr lang="en-GB" sz="2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Algorithms for searching cont.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2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2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2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" dur="1000"/>
                                        <p:tgtEl>
                                          <p:spTgt spid="2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" dur="1000" fill="hold"/>
                                        <p:tgtEl>
                                          <p:spTgt spid="2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2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8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9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ontent Placeholder 4"/>
          <p:cNvSpPr/>
          <p:nvPr/>
        </p:nvSpPr>
        <p:spPr>
          <a:xfrm>
            <a:off x="0" y="1510200"/>
            <a:ext cx="12189600" cy="5345280"/>
          </a:xfrm>
          <a:prstGeom prst="rect">
            <a:avLst/>
          </a:prstGeom>
          <a:solidFill>
            <a:srgbClr val="26425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Another way to search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/>
          </p:nvPr>
        </p:nvSpPr>
        <p:spPr>
          <a:xfrm>
            <a:off x="838080" y="2031120"/>
            <a:ext cx="1040220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We have an </a:t>
            </a:r>
            <a:r>
              <a:rPr lang="en-GB" sz="3600" b="1" strike="noStrike" spc="-1">
                <a:solidFill>
                  <a:srgbClr val="FFC000"/>
                </a:solidFill>
                <a:latin typeface="Verdana"/>
                <a:ea typeface="Verdana"/>
              </a:rPr>
              <a:t>ordered</a:t>
            </a: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 list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alist = [10, 20, 30, 40, 50, 60, 70, 80, 90, 100]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pos="0" algn="l"/>
              </a:tabLst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We are looking for an element e.g. 80.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Is there a way to search more efficient?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FFC000"/>
              </a:buClr>
              <a:buFont typeface="Arial"/>
              <a:buChar char="•"/>
              <a:tabLst>
                <a:tab pos="0" algn="l"/>
              </a:tabLst>
            </a:pPr>
            <a:r>
              <a:rPr lang="en-GB" sz="2000" b="1" strike="noStrike" spc="-1">
                <a:solidFill>
                  <a:srgbClr val="FFC000"/>
                </a:solidFill>
                <a:latin typeface="Verdana"/>
                <a:ea typeface="Verdana"/>
              </a:rPr>
              <a:t>Efficiency: Reduce the number of operations!</a:t>
            </a: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1000"/>
                                        <p:tgtEl>
                                          <p:spTgt spid="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3" dur="1000" fill="hold"/>
                                        <p:tgtEl>
                                          <p:spTgt spid="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1000" fill="hold"/>
                                        <p:tgtEl>
                                          <p:spTgt spid="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9" dur="1000"/>
                                        <p:tgtEl>
                                          <p:spTgt spid="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0" dur="1000" fill="hold"/>
                                        <p:tgtEl>
                                          <p:spTgt spid="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" dur="1000" fill="hold"/>
                                        <p:tgtEl>
                                          <p:spTgt spid="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4" dur="1000"/>
                                        <p:tgtEl>
                                          <p:spTgt spid="2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5" dur="1000" fill="hold"/>
                                        <p:tgtEl>
                                          <p:spTgt spid="2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" dur="1000" fill="hold"/>
                                        <p:tgtEl>
                                          <p:spTgt spid="2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9" dur="1000"/>
                                        <p:tgtEl>
                                          <p:spTgt spid="2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0" dur="1000" fill="hold"/>
                                        <p:tgtEl>
                                          <p:spTgt spid="2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" dur="1000" fill="hold"/>
                                        <p:tgtEl>
                                          <p:spTgt spid="2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Binary search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6" name="Picture 3"/>
          <p:cNvPicPr/>
          <p:nvPr/>
        </p:nvPicPr>
        <p:blipFill>
          <a:blip r:embed="rId2"/>
          <a:stretch/>
        </p:blipFill>
        <p:spPr>
          <a:xfrm>
            <a:off x="932040" y="1690560"/>
            <a:ext cx="6927480" cy="46177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ontent Placeholder 4"/>
          <p:cNvSpPr/>
          <p:nvPr/>
        </p:nvSpPr>
        <p:spPr>
          <a:xfrm>
            <a:off x="0" y="1690560"/>
            <a:ext cx="12189600" cy="5164920"/>
          </a:xfrm>
          <a:prstGeom prst="rect">
            <a:avLst/>
          </a:prstGeom>
          <a:solidFill>
            <a:srgbClr val="26425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Binary search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180000" y="1800000"/>
            <a:ext cx="11880000" cy="4860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Each comparison will halve the size of the input data to check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Compare the given search key with the middle element.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If key matches with middle element, we return its index (mid)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Else if key is greater than the mid element, then key can only lie in the right/upper half of the list, i.e.,  after the mid element. So we </a:t>
            </a:r>
            <a:r>
              <a:rPr lang="en-GB" sz="2400" b="0" i="1" strike="noStrike" spc="-1">
                <a:solidFill>
                  <a:srgbClr val="FFFFFF"/>
                </a:solidFill>
                <a:latin typeface="Verdana"/>
                <a:ea typeface="Verdana"/>
              </a:rPr>
              <a:t>recur</a:t>
            </a: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 on the right/upper half of the list.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Else (key is smaller) </a:t>
            </a:r>
            <a:r>
              <a:rPr lang="en-GB" sz="2400" b="0" i="1" strike="noStrike" spc="-1">
                <a:solidFill>
                  <a:srgbClr val="FFFFFF"/>
                </a:solidFill>
                <a:latin typeface="Verdana"/>
                <a:ea typeface="Verdana"/>
              </a:rPr>
              <a:t>recur</a:t>
            </a: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 on the left/lower half of the list.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" dur="1000"/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" dur="1000" fill="hold"/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8" dur="1000"/>
                                        <p:tgtEl>
                                          <p:spTgt spid="2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9" dur="1000" fill="hold"/>
                                        <p:tgtEl>
                                          <p:spTgt spid="2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1000" fill="hold"/>
                                        <p:tgtEl>
                                          <p:spTgt spid="2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A simple example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2" name="Picture 3"/>
          <p:cNvPicPr/>
          <p:nvPr/>
        </p:nvPicPr>
        <p:blipFill>
          <a:blip r:embed="rId2"/>
          <a:srcRect b="69800"/>
          <a:stretch/>
        </p:blipFill>
        <p:spPr>
          <a:xfrm>
            <a:off x="838080" y="1762560"/>
            <a:ext cx="6094080" cy="1581120"/>
          </a:xfrm>
          <a:prstGeom prst="rect">
            <a:avLst/>
          </a:prstGeom>
          <a:ln w="0">
            <a:noFill/>
          </a:ln>
        </p:spPr>
      </p:pic>
      <p:pic>
        <p:nvPicPr>
          <p:cNvPr id="293" name="Picture 4" descr="Binary Search Algorithm - Java Program Of Binary Search Algorithm"/>
          <p:cNvPicPr/>
          <p:nvPr/>
        </p:nvPicPr>
        <p:blipFill>
          <a:blip r:embed="rId3"/>
          <a:srcRect t="30192" b="48067"/>
          <a:stretch/>
        </p:blipFill>
        <p:spPr>
          <a:xfrm>
            <a:off x="838080" y="3346200"/>
            <a:ext cx="6093360" cy="1137600"/>
          </a:xfrm>
          <a:prstGeom prst="rect">
            <a:avLst/>
          </a:prstGeom>
          <a:ln w="0">
            <a:noFill/>
          </a:ln>
        </p:spPr>
      </p:pic>
      <p:pic>
        <p:nvPicPr>
          <p:cNvPr id="294" name="Picture 4" descr="Binary Search Algorithm - Java Program Of Binary Search Algorithm"/>
          <p:cNvPicPr/>
          <p:nvPr/>
        </p:nvPicPr>
        <p:blipFill>
          <a:blip r:embed="rId3"/>
          <a:srcRect t="51958" b="28827"/>
          <a:stretch/>
        </p:blipFill>
        <p:spPr>
          <a:xfrm>
            <a:off x="838080" y="4485960"/>
            <a:ext cx="6093360" cy="1004760"/>
          </a:xfrm>
          <a:prstGeom prst="rect">
            <a:avLst/>
          </a:prstGeom>
          <a:ln w="0">
            <a:noFill/>
          </a:ln>
        </p:spPr>
      </p:pic>
      <p:pic>
        <p:nvPicPr>
          <p:cNvPr id="295" name="Picture 4" descr="Binary Search Algorithm - Java Program Of Binary Search Algorithm"/>
          <p:cNvPicPr/>
          <p:nvPr/>
        </p:nvPicPr>
        <p:blipFill>
          <a:blip r:embed="rId3"/>
          <a:srcRect t="71233" b="8289"/>
          <a:stretch/>
        </p:blipFill>
        <p:spPr>
          <a:xfrm>
            <a:off x="838080" y="5493240"/>
            <a:ext cx="6093360" cy="1073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2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2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Content Placeholder 4"/>
          <p:cNvSpPr/>
          <p:nvPr/>
        </p:nvSpPr>
        <p:spPr>
          <a:xfrm>
            <a:off x="0" y="1690560"/>
            <a:ext cx="6980760" cy="5164920"/>
          </a:xfrm>
          <a:prstGeom prst="rect">
            <a:avLst/>
          </a:prstGeom>
          <a:solidFill>
            <a:srgbClr val="26425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59284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Lets understand the code!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8" name="Picture 3"/>
          <p:cNvPicPr/>
          <p:nvPr/>
        </p:nvPicPr>
        <p:blipFill>
          <a:blip r:embed="rId2"/>
          <a:srcRect t="554" b="1029"/>
          <a:stretch/>
        </p:blipFill>
        <p:spPr>
          <a:xfrm>
            <a:off x="6993720" y="0"/>
            <a:ext cx="5188320" cy="6881760"/>
          </a:xfrm>
          <a:prstGeom prst="rect">
            <a:avLst/>
          </a:prstGeom>
          <a:ln w="0">
            <a:noFill/>
          </a:ln>
        </p:spPr>
      </p:pic>
      <p:sp>
        <p:nvSpPr>
          <p:cNvPr id="299" name="TextBox 4"/>
          <p:cNvSpPr/>
          <p:nvPr/>
        </p:nvSpPr>
        <p:spPr>
          <a:xfrm>
            <a:off x="524520" y="1956240"/>
            <a:ext cx="6315480" cy="3382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Calibri"/>
                <a:ea typeface="DejaVu Sans"/>
              </a:rPr>
              <a:t>While left index is lower or equal to the right index (i.e., there’s still some data to look at)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Calibri"/>
                <a:ea typeface="DejaVu Sans"/>
              </a:rPr>
              <a:t>If the element at this index is the key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Calibri"/>
                <a:ea typeface="DejaVu Sans"/>
              </a:rPr>
              <a:t>We found it!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Calibri"/>
                <a:ea typeface="DejaVu Sans"/>
              </a:rPr>
              <a:t>Else  if the value is less than the key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Calibri"/>
                <a:ea typeface="DejaVu Sans"/>
              </a:rPr>
              <a:t>Ignore the left half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743040" lvl="1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Calibri"/>
                <a:ea typeface="DejaVu Sans"/>
              </a:rPr>
              <a:t>Else ignore the right half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Calibri"/>
                <a:ea typeface="DejaVu Sans"/>
              </a:rPr>
              <a:t>Always update the pointers to the left or right index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" dur="1000"/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" dur="1000" fill="hold"/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8" dur="1000"/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9" dur="1000" fill="hold"/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1000" fill="hold"/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5" dur="1000"/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6" dur="1000" fill="hold"/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" dur="1000" fill="hold"/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2" dur="1000"/>
                                        <p:tgtEl>
                                          <p:spTgt spid="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3" dur="1000" fill="hold"/>
                                        <p:tgtEl>
                                          <p:spTgt spid="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" dur="1000" fill="hold"/>
                                        <p:tgtEl>
                                          <p:spTgt spid="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9" dur="1000"/>
                                        <p:tgtEl>
                                          <p:spTgt spid="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0" dur="1000" fill="hold"/>
                                        <p:tgtEl>
                                          <p:spTgt spid="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1" dur="1000" fill="hold"/>
                                        <p:tgtEl>
                                          <p:spTgt spid="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C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ontent Placeholder 4"/>
          <p:cNvSpPr/>
          <p:nvPr/>
        </p:nvSpPr>
        <p:spPr>
          <a:xfrm>
            <a:off x="0" y="0"/>
            <a:ext cx="12189600" cy="6855480"/>
          </a:xfrm>
          <a:prstGeom prst="rect">
            <a:avLst/>
          </a:prstGeom>
          <a:solidFill>
            <a:srgbClr val="26425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Quiz!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873000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Let us assume we have a list of letters from A to X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How many operations will need a linear search to find letter ‘J’?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How many using a binary search?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3" name="Picture 4"/>
          <p:cNvPicPr/>
          <p:nvPr/>
        </p:nvPicPr>
        <p:blipFill>
          <a:blip r:embed="rId2"/>
          <a:stretch/>
        </p:blipFill>
        <p:spPr>
          <a:xfrm>
            <a:off x="1243800" y="4248000"/>
            <a:ext cx="6768000" cy="1134000"/>
          </a:xfrm>
          <a:prstGeom prst="rect">
            <a:avLst/>
          </a:prstGeom>
          <a:ln w="0">
            <a:noFill/>
          </a:ln>
        </p:spPr>
      </p:pic>
      <p:sp>
        <p:nvSpPr>
          <p:cNvPr id="304" name="Rectangle 6"/>
          <p:cNvSpPr/>
          <p:nvPr/>
        </p:nvSpPr>
        <p:spPr>
          <a:xfrm>
            <a:off x="9875520" y="0"/>
            <a:ext cx="2314080" cy="2463120"/>
          </a:xfrm>
          <a:prstGeom prst="rect">
            <a:avLst/>
          </a:prstGeom>
          <a:solidFill>
            <a:srgbClr val="A2A1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305" name="Picture 7" descr="A picture containing text, clock&#10;&#10;Description automatically generated"/>
          <p:cNvPicPr/>
          <p:nvPr/>
        </p:nvPicPr>
        <p:blipFill>
          <a:blip r:embed="rId3"/>
          <a:stretch/>
        </p:blipFill>
        <p:spPr>
          <a:xfrm>
            <a:off x="10295640" y="518040"/>
            <a:ext cx="1474200" cy="14270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4C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Content Placeholder 4"/>
          <p:cNvSpPr/>
          <p:nvPr/>
        </p:nvSpPr>
        <p:spPr>
          <a:xfrm>
            <a:off x="0" y="0"/>
            <a:ext cx="12189600" cy="6855480"/>
          </a:xfrm>
          <a:prstGeom prst="rect">
            <a:avLst/>
          </a:prstGeom>
          <a:solidFill>
            <a:srgbClr val="26425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Quiz Solution!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Let us assume we have a list of letters from A to X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How many operations will need a linear search and a binary search to find letter ‘J’?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C000"/>
              </a:buClr>
              <a:buFont typeface="Arial"/>
              <a:buChar char="•"/>
              <a:tabLst>
                <a:tab pos="0" algn="l"/>
              </a:tabLst>
            </a:pPr>
            <a:r>
              <a:rPr lang="en-GB" sz="2800" b="1" strike="noStrike" spc="-1">
                <a:solidFill>
                  <a:srgbClr val="FFC000"/>
                </a:solidFill>
                <a:latin typeface="Verdana"/>
                <a:ea typeface="Verdana"/>
              </a:rPr>
              <a:t>Linear search: 10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C000"/>
              </a:buClr>
              <a:buFont typeface="Arial"/>
              <a:buChar char="•"/>
              <a:tabLst>
                <a:tab pos="0" algn="l"/>
              </a:tabLst>
            </a:pPr>
            <a:r>
              <a:rPr lang="en-GB" sz="2800" b="1" strike="noStrike" spc="-1">
                <a:solidFill>
                  <a:srgbClr val="FFC000"/>
                </a:solidFill>
                <a:latin typeface="Verdana"/>
                <a:ea typeface="Verdana"/>
              </a:rPr>
              <a:t>Binary search: 4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buNone/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>
              <a:spcBef>
                <a:spcPts val="1417"/>
              </a:spcBef>
              <a:buNone/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11" name="Picture 2" descr="Image result for binary search vs linear search"/>
          <p:cNvPicPr/>
          <p:nvPr/>
        </p:nvPicPr>
        <p:blipFill>
          <a:blip r:embed="rId2"/>
          <a:stretch/>
        </p:blipFill>
        <p:spPr>
          <a:xfrm>
            <a:off x="431640" y="0"/>
            <a:ext cx="11351160" cy="6824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Recap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488700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Dictionary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Data structure to store key:value pairs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Flexible yet requires careful preliminar study of the data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Keys must be unique!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The Search problem: checking membership to a list.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Linear and Binary search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14" name="Group 7"/>
          <p:cNvGrpSpPr/>
          <p:nvPr/>
        </p:nvGrpSpPr>
        <p:grpSpPr>
          <a:xfrm>
            <a:off x="6806160" y="0"/>
            <a:ext cx="5383440" cy="4446360"/>
            <a:chOff x="6806160" y="0"/>
            <a:chExt cx="5383440" cy="4446360"/>
          </a:xfrm>
        </p:grpSpPr>
        <p:sp>
          <p:nvSpPr>
            <p:cNvPr id="315" name="Rectangle 8"/>
            <p:cNvSpPr/>
            <p:nvPr/>
          </p:nvSpPr>
          <p:spPr>
            <a:xfrm>
              <a:off x="6806160" y="0"/>
              <a:ext cx="5383440" cy="4446360"/>
            </a:xfrm>
            <a:prstGeom prst="rect">
              <a:avLst/>
            </a:prstGeom>
            <a:solidFill>
              <a:srgbClr val="2642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</a:pPr>
              <a:endParaRPr lang="en-GB" sz="1800" b="0" strike="noStrike" spc="-1">
                <a:solidFill>
                  <a:srgbClr val="FFFFFF"/>
                </a:solidFill>
                <a:latin typeface="Arial"/>
                <a:ea typeface="DejaVu Sans"/>
              </a:endParaRPr>
            </a:p>
          </p:txBody>
        </p:sp>
        <p:sp>
          <p:nvSpPr>
            <p:cNvPr id="316" name="Rectangle 9"/>
            <p:cNvSpPr/>
            <p:nvPr/>
          </p:nvSpPr>
          <p:spPr>
            <a:xfrm>
              <a:off x="6985440" y="919800"/>
              <a:ext cx="5024520" cy="283284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my_writers = [ 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[”Dickens", 1812],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[”King", 1947],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[”J.K. Rowling", 1965],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 [”Christie", 1890] 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      ]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for row in my_writers: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    print(row)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GB" sz="1800" b="0" strike="noStrike" spc="-1">
                  <a:solidFill>
                    <a:srgbClr val="EFD846"/>
                  </a:solidFill>
                  <a:latin typeface="Courier New"/>
                  <a:ea typeface="DejaVu Sans"/>
                </a:rPr>
                <a:t># Will print:</a:t>
              </a:r>
              <a:endParaRPr lang="en-GB" sz="1800" b="0" strike="noStrike" spc="-1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317" name="Rectangle 10"/>
          <p:cNvSpPr/>
          <p:nvPr/>
        </p:nvSpPr>
        <p:spPr>
          <a:xfrm>
            <a:off x="6806160" y="4448880"/>
            <a:ext cx="5383440" cy="240660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[”Dickens", 1812],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[”King", 1947],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[”J.K. Rowling", 1965],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EFD846"/>
                </a:solidFill>
                <a:latin typeface="Courier New"/>
                <a:ea typeface="DejaVu Sans"/>
              </a:rPr>
              <a:t>[”Christie", 1890] </a:t>
            </a:r>
            <a:endParaRPr lang="en-GB" sz="16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ontent Placeholder 4"/>
          <p:cNvSpPr/>
          <p:nvPr/>
        </p:nvSpPr>
        <p:spPr>
          <a:xfrm>
            <a:off x="0" y="1690560"/>
            <a:ext cx="12189600" cy="5164920"/>
          </a:xfrm>
          <a:prstGeom prst="rect">
            <a:avLst/>
          </a:prstGeom>
          <a:solidFill>
            <a:srgbClr val="26425B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Debugging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838080" y="1897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CA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The process of identifying and removing errors from computer hardware or software.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CA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"software debugging” 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Prevent bugs by identifying corner cases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The user will input two numbers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The program will print the division of the first number over the second number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FFC000"/>
              </a:buClr>
              <a:buFont typeface="Arial"/>
              <a:buChar char="•"/>
            </a:pPr>
            <a:r>
              <a:rPr lang="en-US" sz="2000" b="1" strike="noStrike" spc="-1">
                <a:solidFill>
                  <a:srgbClr val="FFC000"/>
                </a:solidFill>
                <a:latin typeface="Verdana"/>
                <a:ea typeface="Verdana"/>
              </a:rPr>
              <a:t>What could go wrong?</a:t>
            </a: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3" name="Picture 5"/>
          <p:cNvPicPr/>
          <p:nvPr/>
        </p:nvPicPr>
        <p:blipFill>
          <a:blip r:embed="rId2"/>
          <a:stretch/>
        </p:blipFill>
        <p:spPr>
          <a:xfrm>
            <a:off x="6951240" y="4616640"/>
            <a:ext cx="5162040" cy="21664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1000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1000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15" dur="1000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1000" fill="hold"/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1" dur="1000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2" dur="1000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28" dur="1000"/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29" dur="1000" fill="hold"/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" dur="1000" fill="hold"/>
                                        <p:tgtEl>
                                          <p:spTgt spid="1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35" dur="1000"/>
                                        <p:tgtEl>
                                          <p:spTgt spid="1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36" dur="1000" fill="hold"/>
                                        <p:tgtEl>
                                          <p:spTgt spid="1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" dur="1000" fill="hold"/>
                                        <p:tgtEl>
                                          <p:spTgt spid="1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42" dur="1000"/>
                                        <p:tgtEl>
                                          <p:spTgt spid="1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3" dur="1000" fill="hold"/>
                                        <p:tgtEl>
                                          <p:spTgt spid="1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" dur="1000" fill="hold"/>
                                        <p:tgtEl>
                                          <p:spTgt spid="1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1139400" y="2784960"/>
            <a:ext cx="10523520" cy="2385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br>
              <a:rPr sz="4400"/>
            </a:br>
            <a:br>
              <a:rPr sz="4400"/>
            </a:br>
            <a:r>
              <a:rPr lang="en-GB" sz="4800" b="1" strike="noStrike" spc="-1">
                <a:solidFill>
                  <a:srgbClr val="FFFFFF"/>
                </a:solidFill>
                <a:latin typeface="Verdana"/>
                <a:ea typeface="Verdana"/>
              </a:rPr>
              <a:t>Lab 3-f</a:t>
            </a:r>
            <a:br>
              <a:rPr sz="4400"/>
            </a:br>
            <a:r>
              <a:rPr lang="en-GB" sz="3000" b="0" strike="noStrike" spc="-1">
                <a:solidFill>
                  <a:srgbClr val="D9D9D9"/>
                </a:solidFill>
                <a:latin typeface="Verdana"/>
                <a:ea typeface="Verdana"/>
              </a:rPr>
              <a:t>Programming with Python</a:t>
            </a:r>
            <a:endParaRPr lang="en-GB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Rectangle 2"/>
          <p:cNvSpPr/>
          <p:nvPr/>
        </p:nvSpPr>
        <p:spPr>
          <a:xfrm>
            <a:off x="0" y="0"/>
            <a:ext cx="12189600" cy="3416040"/>
          </a:xfrm>
          <a:prstGeom prst="rect">
            <a:avLst/>
          </a:prstGeom>
          <a:solidFill>
            <a:srgbClr val="6CA3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320" name="Rectangle 5"/>
          <p:cNvSpPr/>
          <p:nvPr/>
        </p:nvSpPr>
        <p:spPr>
          <a:xfrm>
            <a:off x="235440" y="2784960"/>
            <a:ext cx="552276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800" b="0" strike="noStrike" spc="-1">
                <a:solidFill>
                  <a:srgbClr val="FFFFFF"/>
                </a:solidFill>
                <a:latin typeface="Impact"/>
                <a:ea typeface="Microsoft JhengHei"/>
              </a:rPr>
              <a:t>Demystifying Computing with Python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1" name="Picture 8"/>
          <p:cNvPicPr/>
          <p:nvPr/>
        </p:nvPicPr>
        <p:blipFill>
          <a:blip r:embed="rId2"/>
          <a:stretch/>
        </p:blipFill>
        <p:spPr>
          <a:xfrm>
            <a:off x="7931160" y="3677400"/>
            <a:ext cx="3995280" cy="2987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Lab session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Verdana"/>
                <a:ea typeface="Verdana"/>
              </a:rPr>
              <a:t>Download the questions in your local machine:</a:t>
            </a:r>
            <a:endParaRPr lang="en-GB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C000"/>
              </a:buClr>
              <a:buFont typeface="Arial"/>
              <a:buChar char="•"/>
            </a:pPr>
            <a:r>
              <a:rPr lang="en-GB" sz="2400" b="1" strike="noStrike" spc="-1">
                <a:solidFill>
                  <a:srgbClr val="FFC000"/>
                </a:solidFill>
                <a:latin typeface="Verdana"/>
                <a:ea typeface="Verdana"/>
              </a:rPr>
              <a:t>dcwp-4-f-questions</a:t>
            </a:r>
            <a:r>
              <a:rPr lang="en-GB" sz="2400" b="1" strike="noStrike" spc="-1" dirty="0" err="1">
                <a:solidFill>
                  <a:srgbClr val="FFC000"/>
                </a:solidFill>
                <a:latin typeface="Verdana"/>
                <a:ea typeface="Verdana"/>
              </a:rPr>
              <a:t>.ipynb</a:t>
            </a:r>
            <a:endParaRPr lang="en-GB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 dirty="0">
                <a:solidFill>
                  <a:srgbClr val="FFFFFF"/>
                </a:solidFill>
                <a:latin typeface="Verdana"/>
                <a:ea typeface="Verdana"/>
              </a:rPr>
              <a:t>Either work locally with VS Code or upload the notebook to your Google </a:t>
            </a:r>
            <a:r>
              <a:rPr lang="en-GB" sz="2800" b="0" strike="noStrike" spc="-1" dirty="0" err="1">
                <a:solidFill>
                  <a:srgbClr val="FFFFFF"/>
                </a:solidFill>
                <a:latin typeface="Verdana"/>
                <a:ea typeface="Verdana"/>
              </a:rPr>
              <a:t>Colab</a:t>
            </a:r>
            <a:r>
              <a:rPr lang="en-GB" sz="2800" b="0" strike="noStrike" spc="-1" dirty="0">
                <a:solidFill>
                  <a:srgbClr val="FFFFFF"/>
                </a:solidFill>
                <a:latin typeface="Verdana"/>
                <a:ea typeface="Verdana"/>
              </a:rPr>
              <a:t> (s</a:t>
            </a:r>
            <a:r>
              <a:rPr lang="en-GB" sz="2400" b="0" strike="noStrike" spc="-1" dirty="0">
                <a:solidFill>
                  <a:srgbClr val="FFFFFF"/>
                </a:solidFill>
                <a:latin typeface="Verdana"/>
                <a:ea typeface="Verdana"/>
              </a:rPr>
              <a:t>ee next slide for how to upload it)</a:t>
            </a:r>
            <a:endParaRPr lang="en-GB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Picture 4" descr="Graphical user interface, text, application, email&#10;&#10;Description automatically generated"/>
          <p:cNvPicPr/>
          <p:nvPr/>
        </p:nvPicPr>
        <p:blipFill>
          <a:blip r:embed="rId2"/>
          <a:stretch/>
        </p:blipFill>
        <p:spPr>
          <a:xfrm>
            <a:off x="1551240" y="0"/>
            <a:ext cx="9087120" cy="68554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Thank you!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/>
          </p:nvPr>
        </p:nvSpPr>
        <p:spPr>
          <a:xfrm>
            <a:off x="576000" y="195120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Personal study: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417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Read this hands-on introduction to Text Mining: </a:t>
            </a:r>
            <a:r>
              <a:rPr lang="en-GB" sz="1600" b="0" u="sng" strike="noStrike" spc="-1">
                <a:solidFill>
                  <a:srgbClr val="0563C1"/>
                </a:solidFill>
                <a:uFillTx/>
                <a:latin typeface="Verdana"/>
                <a:ea typeface="Verdana"/>
                <a:hlinkClick r:id="rId2"/>
              </a:rPr>
              <a:t>https://datawookie.dev/blog/2013/09/text-mining-the-complete-works-of-william-shakespeare/</a:t>
            </a:r>
            <a:r>
              <a:rPr lang="en-GB" sz="2400" b="0" strike="noStrike" spc="-1">
                <a:solidFill>
                  <a:srgbClr val="FFFFFF"/>
                </a:solidFill>
                <a:latin typeface="Verdana"/>
                <a:ea typeface="Verdana"/>
              </a:rPr>
              <a:t> 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9"/>
          <p:cNvSpPr/>
          <p:nvPr/>
        </p:nvSpPr>
        <p:spPr>
          <a:xfrm>
            <a:off x="0" y="3003840"/>
            <a:ext cx="12189600" cy="1701360"/>
          </a:xfrm>
          <a:prstGeom prst="rect">
            <a:avLst/>
          </a:prstGeom>
          <a:solidFill>
            <a:srgbClr val="264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35" name="Rectangle 5"/>
          <p:cNvSpPr/>
          <p:nvPr/>
        </p:nvSpPr>
        <p:spPr>
          <a:xfrm>
            <a:off x="9875520" y="0"/>
            <a:ext cx="2314080" cy="2463120"/>
          </a:xfrm>
          <a:prstGeom prst="rect">
            <a:avLst/>
          </a:prstGeom>
          <a:solidFill>
            <a:srgbClr val="A2A1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Let's start with a few quizzes!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Debug (fix) the following code samples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2400" b="0" strike="noStrike" spc="-1">
                <a:solidFill>
                  <a:srgbClr val="FFC000"/>
                </a:solidFill>
                <a:latin typeface="Courier New"/>
                <a:ea typeface="Verdana"/>
              </a:rPr>
              <a:t>print("Hi there, I am learning Python and I like it!)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8" name="Picture 4" descr="A picture containing text, clock&#10;&#10;Description automatically generated"/>
          <p:cNvPicPr/>
          <p:nvPr/>
        </p:nvPicPr>
        <p:blipFill>
          <a:blip r:embed="rId2"/>
          <a:stretch/>
        </p:blipFill>
        <p:spPr>
          <a:xfrm>
            <a:off x="10295640" y="518040"/>
            <a:ext cx="1474200" cy="14270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Rectangle 5"/>
          <p:cNvSpPr/>
          <p:nvPr/>
        </p:nvSpPr>
        <p:spPr>
          <a:xfrm>
            <a:off x="0" y="3003840"/>
            <a:ext cx="12189600" cy="1531800"/>
          </a:xfrm>
          <a:prstGeom prst="rect">
            <a:avLst/>
          </a:prstGeom>
          <a:solidFill>
            <a:srgbClr val="264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Let's start with a few quizzes!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586080" y="1789560"/>
            <a:ext cx="11473200" cy="30697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Debug (fix) the following code samples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2200" b="0" strike="noStrike" spc="-1">
                <a:solidFill>
                  <a:srgbClr val="FFC000"/>
                </a:solidFill>
                <a:latin typeface="Courier New"/>
                <a:ea typeface="Verdana"/>
              </a:rPr>
              <a:t>name = "Stelios"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2200" b="0" strike="noStrike" spc="-1">
                <a:solidFill>
                  <a:srgbClr val="FFC000"/>
                </a:solidFill>
                <a:latin typeface="Courier New"/>
                <a:ea typeface="Verdana"/>
              </a:rPr>
              <a:t>age = 37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2200" b="0" strike="noStrike" spc="-1">
                <a:solidFill>
                  <a:srgbClr val="FFC000"/>
                </a:solidFill>
                <a:latin typeface="Courier New"/>
                <a:ea typeface="Verdana"/>
              </a:rPr>
              <a:t>print("My name is " + name + " and I am " + age + " years old. " )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2000" b="0" strike="noStrike" spc="-1">
                <a:solidFill>
                  <a:srgbClr val="FFC000"/>
                </a:solidFill>
                <a:latin typeface="Arial"/>
                <a:ea typeface="Verdana"/>
              </a:rPr>
              <a:t>Syntax error: it doesn’t print!</a:t>
            </a: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2000" b="0" strike="noStrike" spc="-1">
                <a:solidFill>
                  <a:srgbClr val="FFC000"/>
                </a:solidFill>
                <a:latin typeface="Arial"/>
                <a:ea typeface="Verdana"/>
              </a:rPr>
              <a:t>Semantics error: Stelios is not 37 anymore!</a:t>
            </a:r>
            <a:endParaRPr lang="en-GB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Rectangle 3"/>
          <p:cNvSpPr/>
          <p:nvPr/>
        </p:nvSpPr>
        <p:spPr>
          <a:xfrm>
            <a:off x="9875520" y="0"/>
            <a:ext cx="2314080" cy="2463120"/>
          </a:xfrm>
          <a:prstGeom prst="rect">
            <a:avLst/>
          </a:prstGeom>
          <a:solidFill>
            <a:srgbClr val="A2A1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3" name="Picture 4" descr="A picture containing text, clock&#10;&#10;Description automatically generated"/>
          <p:cNvPicPr/>
          <p:nvPr/>
        </p:nvPicPr>
        <p:blipFill>
          <a:blip r:embed="rId2"/>
          <a:stretch/>
        </p:blipFill>
        <p:spPr>
          <a:xfrm>
            <a:off x="10295640" y="518040"/>
            <a:ext cx="1474200" cy="14270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5"/>
          <p:cNvSpPr/>
          <p:nvPr/>
        </p:nvSpPr>
        <p:spPr>
          <a:xfrm>
            <a:off x="0" y="2728080"/>
            <a:ext cx="12189600" cy="2087280"/>
          </a:xfrm>
          <a:prstGeom prst="rect">
            <a:avLst/>
          </a:prstGeom>
          <a:solidFill>
            <a:srgbClr val="2642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Let's start with a few quizzes!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22080" y="1717560"/>
            <a:ext cx="1072764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Debug (fix) the following code samples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>
              <a:lnSpc>
                <a:spcPct val="100000"/>
              </a:lnSpc>
              <a:buNone/>
              <a:tabLst>
                <a:tab pos="0" algn="l"/>
              </a:tabLst>
            </a:pP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3200" b="0" strike="noStrike" spc="-1">
                <a:solidFill>
                  <a:srgbClr val="FFC000"/>
                </a:solidFill>
                <a:latin typeface="Courier New"/>
                <a:ea typeface="Verdana"/>
              </a:rPr>
              <a:t>quantity = input("Enter quantity: ”)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3200" b="0" strike="noStrike" spc="-1">
                <a:solidFill>
                  <a:srgbClr val="FFC000"/>
                </a:solidFill>
                <a:latin typeface="Courier New"/>
                <a:ea typeface="Verdana"/>
              </a:rPr>
              <a:t>cost = 2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3200" b="0" strike="noStrike" spc="-1">
                <a:solidFill>
                  <a:srgbClr val="FFC000"/>
                </a:solidFill>
                <a:latin typeface="Courier New"/>
                <a:ea typeface="Verdana"/>
              </a:rPr>
              <a:t>print("Cost is: ", quantity * cost)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Rectangle 3"/>
          <p:cNvSpPr/>
          <p:nvPr/>
        </p:nvSpPr>
        <p:spPr>
          <a:xfrm>
            <a:off x="9875520" y="0"/>
            <a:ext cx="2314080" cy="2463120"/>
          </a:xfrm>
          <a:prstGeom prst="rect">
            <a:avLst/>
          </a:prstGeom>
          <a:solidFill>
            <a:srgbClr val="A2A1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48" name="Picture 4" descr="A picture containing text, clock&#10;&#10;Description automatically generated"/>
          <p:cNvPicPr/>
          <p:nvPr/>
        </p:nvPicPr>
        <p:blipFill>
          <a:blip r:embed="rId2"/>
          <a:stretch/>
        </p:blipFill>
        <p:spPr>
          <a:xfrm>
            <a:off x="10295640" y="518040"/>
            <a:ext cx="1474200" cy="14270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Solutions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72764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93055" lnSpcReduction="10000"/>
          </a:bodyPr>
          <a:lstStyle/>
          <a:p>
            <a:pPr marL="235440" indent="-2354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CA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Quiz 1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47196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CA" sz="1800" b="0" strike="noStrike" spc="-1">
                <a:solidFill>
                  <a:srgbClr val="FFFFFF"/>
                </a:solidFill>
                <a:latin typeface="Courier New"/>
                <a:ea typeface="Calibri"/>
              </a:rPr>
              <a:t>print("Hi there, I am learning Python and I like it!</a:t>
            </a:r>
            <a:r>
              <a:rPr lang="en-CA" sz="2400" b="1" strike="noStrike" spc="-1">
                <a:solidFill>
                  <a:srgbClr val="FFC000"/>
                </a:solidFill>
                <a:latin typeface="Courier New"/>
                <a:ea typeface="Calibri"/>
              </a:rPr>
              <a:t>”)</a:t>
            </a: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471960"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400" b="0" strike="noStrike" spc="-1">
              <a:solidFill>
                <a:srgbClr val="000000"/>
              </a:solidFill>
              <a:latin typeface="Arial"/>
            </a:endParaRPr>
          </a:p>
          <a:p>
            <a:pPr marL="235440" indent="-2354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pos="0" algn="l"/>
              </a:tabLst>
            </a:pPr>
            <a:r>
              <a:rPr lang="en-GB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Quiz 2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471960" indent="0">
              <a:lnSpc>
                <a:spcPct val="90000"/>
              </a:lnSpc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CA" sz="1800" b="0" strike="noStrike" spc="-1">
                <a:solidFill>
                  <a:srgbClr val="FFFFFF"/>
                </a:solidFill>
                <a:latin typeface="Courier New"/>
                <a:ea typeface="Calibri"/>
              </a:rPr>
              <a:t>name = "Stelios"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  <a:p>
            <a:pPr marL="471960" indent="0">
              <a:lnSpc>
                <a:spcPct val="90000"/>
              </a:lnSpc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CA" sz="1800" b="0" strike="noStrike" spc="-1">
                <a:solidFill>
                  <a:srgbClr val="FFFFFF"/>
                </a:solidFill>
                <a:latin typeface="Courier New"/>
                <a:ea typeface="Calibri"/>
              </a:rPr>
              <a:t>age = 37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  <a:p>
            <a:pPr marL="471960" indent="0">
              <a:lnSpc>
                <a:spcPct val="90000"/>
              </a:lnSpc>
              <a:spcBef>
                <a:spcPts val="601"/>
              </a:spcBef>
              <a:spcAft>
                <a:spcPts val="601"/>
              </a:spcAft>
              <a:buNone/>
              <a:tabLst>
                <a:tab pos="0" algn="l"/>
              </a:tabLst>
            </a:pPr>
            <a:r>
              <a:rPr lang="en-CA" sz="1800" b="0" strike="noStrike" spc="-1">
                <a:solidFill>
                  <a:srgbClr val="FFFFFF"/>
                </a:solidFill>
                <a:latin typeface="Courier New"/>
                <a:ea typeface="Calibri"/>
              </a:rPr>
              <a:t>print("My name is " + name + " and I am " + </a:t>
            </a:r>
            <a:r>
              <a:rPr lang="en-CA" sz="1800" b="1" strike="noStrike" spc="-1">
                <a:solidFill>
                  <a:srgbClr val="FFC000"/>
                </a:solidFill>
                <a:latin typeface="Courier New"/>
                <a:ea typeface="Calibri"/>
              </a:rPr>
              <a:t>str</a:t>
            </a:r>
            <a:r>
              <a:rPr lang="en-CA" sz="1800" b="0" strike="noStrike" spc="-1">
                <a:solidFill>
                  <a:srgbClr val="FFFFFF"/>
                </a:solidFill>
                <a:latin typeface="Courier New"/>
                <a:ea typeface="Calibri"/>
              </a:rPr>
              <a:t>(age) + " years old. ”)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  <a:p>
            <a:pPr marL="47196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  <a:p>
            <a:pPr marL="235440" indent="-2354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pos="0" algn="l"/>
              </a:tabLst>
            </a:pPr>
            <a:r>
              <a:rPr lang="en-US" sz="2800" b="0" strike="noStrike" spc="-1">
                <a:solidFill>
                  <a:srgbClr val="FFFFFF"/>
                </a:solidFill>
                <a:latin typeface="Verdana"/>
                <a:ea typeface="Verdana"/>
              </a:rPr>
              <a:t>Quiz 3</a:t>
            </a:r>
            <a:endParaRPr lang="en-GB" sz="2800" b="0" strike="noStrike" spc="-1">
              <a:solidFill>
                <a:srgbClr val="000000"/>
              </a:solidFill>
              <a:latin typeface="Arial"/>
            </a:endParaRPr>
          </a:p>
          <a:p>
            <a:pPr marL="47196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FFFFFF"/>
                </a:solidFill>
                <a:latin typeface="Courier New"/>
                <a:ea typeface="Calibri"/>
              </a:rPr>
              <a:t>quantity = </a:t>
            </a:r>
            <a:r>
              <a:rPr lang="en-GB" sz="2200" b="0" strike="noStrike" spc="-1">
                <a:solidFill>
                  <a:srgbClr val="FFC000"/>
                </a:solidFill>
                <a:latin typeface="Courier New"/>
                <a:ea typeface="Calibri"/>
              </a:rPr>
              <a:t>int(</a:t>
            </a:r>
            <a:r>
              <a:rPr lang="en-GB" sz="1800" b="0" strike="noStrike" spc="-1">
                <a:solidFill>
                  <a:srgbClr val="FFFFFF"/>
                </a:solidFill>
                <a:latin typeface="Courier New"/>
                <a:ea typeface="Calibri"/>
              </a:rPr>
              <a:t>input("Enter quantity: ")</a:t>
            </a:r>
            <a:r>
              <a:rPr lang="en-GB" sz="2200" b="0" strike="noStrike" spc="-1">
                <a:solidFill>
                  <a:srgbClr val="FFC000"/>
                </a:solidFill>
                <a:latin typeface="Courier New"/>
                <a:ea typeface="Calibri"/>
              </a:rPr>
              <a:t>)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47196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FFFFFF"/>
                </a:solidFill>
                <a:latin typeface="Courier New"/>
                <a:ea typeface="Calibri"/>
              </a:rPr>
              <a:t>cost = 2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  <a:p>
            <a:pPr marL="471960" indent="0">
              <a:lnSpc>
                <a:spcPct val="90000"/>
              </a:lnSpc>
              <a:spcBef>
                <a:spcPts val="499"/>
              </a:spcBef>
              <a:buNone/>
              <a:tabLst>
                <a:tab pos="0" algn="l"/>
              </a:tabLst>
            </a:pPr>
            <a:r>
              <a:rPr lang="en-GB" sz="1800" b="0" strike="noStrike" spc="-1">
                <a:solidFill>
                  <a:srgbClr val="FFFFFF"/>
                </a:solidFill>
                <a:latin typeface="Courier New"/>
                <a:ea typeface="Calibri"/>
              </a:rPr>
              <a:t>print("Cost is: ", quantity * cost)</a:t>
            </a:r>
            <a:endParaRPr lang="en-GB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3080" cy="1323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GB" sz="4400" b="0" strike="noStrike" spc="-1">
                <a:solidFill>
                  <a:srgbClr val="FFFFFF"/>
                </a:solidFill>
                <a:latin typeface="Verdana"/>
                <a:ea typeface="Verdana"/>
              </a:rPr>
              <a:t>Data structures </a:t>
            </a:r>
            <a:endParaRPr lang="en-GB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 dirty="0">
                <a:solidFill>
                  <a:srgbClr val="FFFFFF"/>
                </a:solidFill>
                <a:latin typeface="Verdana"/>
                <a:ea typeface="Verdana"/>
              </a:rPr>
              <a:t>“A data organization, management, and storage format that enables efficient access and modification”</a:t>
            </a:r>
            <a:endParaRPr lang="en-GB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 dirty="0">
                <a:solidFill>
                  <a:srgbClr val="FFFFFF"/>
                </a:solidFill>
                <a:latin typeface="Verdana"/>
                <a:ea typeface="Verdana"/>
              </a:rPr>
              <a:t>Lists are the most common Python data structure.</a:t>
            </a:r>
            <a:endParaRPr lang="en-GB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GB" sz="2400" b="0" strike="noStrike" spc="-1" dirty="0">
                <a:solidFill>
                  <a:srgbClr val="FFFFFF"/>
                </a:solidFill>
                <a:latin typeface="Verdana"/>
                <a:ea typeface="Verdana"/>
              </a:rPr>
              <a:t>They generalise the concept of </a:t>
            </a:r>
            <a:r>
              <a:rPr lang="en-GB" sz="2400" b="1" i="1" strike="noStrike" spc="-1" dirty="0">
                <a:solidFill>
                  <a:srgbClr val="FFFFFF"/>
                </a:solidFill>
                <a:latin typeface="Verdana"/>
                <a:ea typeface="Verdana"/>
              </a:rPr>
              <a:t>array</a:t>
            </a:r>
            <a:r>
              <a:rPr lang="en-GB" sz="2400" b="0" strike="noStrike" spc="-1" dirty="0">
                <a:solidFill>
                  <a:srgbClr val="FFFFFF"/>
                </a:solidFill>
                <a:latin typeface="Verdana"/>
                <a:ea typeface="Verdana"/>
              </a:rPr>
              <a:t>: a sequence of homogeneous values (e.g., all characters, all integers …)</a:t>
            </a:r>
            <a:endParaRPr lang="en-GB" sz="24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GB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3" name="Picture 2" descr="Image result for data structure array"/>
          <p:cNvPicPr/>
          <p:nvPr/>
        </p:nvPicPr>
        <p:blipFill>
          <a:blip r:embed="rId2"/>
          <a:stretch/>
        </p:blipFill>
        <p:spPr>
          <a:xfrm>
            <a:off x="1571040" y="4120200"/>
            <a:ext cx="4522320" cy="205416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841028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53664b13-6582-4759-8b42-7b477700130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EBAB8369131F4784DB15220316EE22" ma:contentTypeVersion="17" ma:contentTypeDescription="Create a new document." ma:contentTypeScope="" ma:versionID="bcc6c706efc0c5d0109a27278cf0d704">
  <xsd:schema xmlns:xsd="http://www.w3.org/2001/XMLSchema" xmlns:xs="http://www.w3.org/2001/XMLSchema" xmlns:p="http://schemas.microsoft.com/office/2006/metadata/properties" xmlns:ns3="6f45a01c-876e-411e-ad3f-8058598442d7" xmlns:ns4="53664b13-6582-4759-8b42-7b4777001302" targetNamespace="http://schemas.microsoft.com/office/2006/metadata/properties" ma:root="true" ma:fieldsID="8ccc8a8dd29011db34fb459d5fe4e687" ns3:_="" ns4:_="">
    <xsd:import namespace="6f45a01c-876e-411e-ad3f-8058598442d7"/>
    <xsd:import namespace="53664b13-6582-4759-8b42-7b4777001302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Location" minOccurs="0"/>
                <xsd:element ref="ns4:MediaLengthInSeconds" minOccurs="0"/>
                <xsd:element ref="ns4:MediaServiceAutoKeyPoints" minOccurs="0"/>
                <xsd:element ref="ns4:MediaServiceKeyPoints" minOccurs="0"/>
                <xsd:element ref="ns4:_activity" minOccurs="0"/>
                <xsd:element ref="ns4:MediaServiceObjectDetectorVersions" minOccurs="0"/>
                <xsd:element ref="ns4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45a01c-876e-411e-ad3f-8058598442d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664b13-6582-4759-8b42-7b47770013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17FBD7-9141-4486-93E4-12F04839A14C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53664b13-6582-4759-8b42-7b4777001302"/>
    <ds:schemaRef ds:uri="6f45a01c-876e-411e-ad3f-8058598442d7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220713FA-BDE2-4B63-969F-BB07822CAD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f45a01c-876e-411e-ad3f-8058598442d7"/>
    <ds:schemaRef ds:uri="53664b13-6582-4759-8b42-7b47770013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1E6CB85-63FD-40FC-A2C5-B5425B0CDC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6147</TotalTime>
  <Words>2301</Words>
  <Application>Microsoft Office PowerPoint</Application>
  <PresentationFormat>Widescreen</PresentationFormat>
  <Paragraphs>365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43</vt:i4>
      </vt:variant>
    </vt:vector>
  </HeadingPairs>
  <TitlesOfParts>
    <vt:vector size="57" baseType="lpstr">
      <vt:lpstr>Microsoft JhengHei</vt:lpstr>
      <vt:lpstr>Abadi</vt:lpstr>
      <vt:lpstr>Arial</vt:lpstr>
      <vt:lpstr>Calibri</vt:lpstr>
      <vt:lpstr>Consolas</vt:lpstr>
      <vt:lpstr>Courier New</vt:lpstr>
      <vt:lpstr>DejaVu Sans</vt:lpstr>
      <vt:lpstr>Impact</vt:lpstr>
      <vt:lpstr>Symbol</vt:lpstr>
      <vt:lpstr>Verdana</vt:lpstr>
      <vt:lpstr>Wingdings</vt:lpstr>
      <vt:lpstr>Office Theme</vt:lpstr>
      <vt:lpstr>Office Theme</vt:lpstr>
      <vt:lpstr>Office Theme</vt:lpstr>
      <vt:lpstr>PowerPoint Presentation</vt:lpstr>
      <vt:lpstr>  dcwp-3-d+e</vt:lpstr>
      <vt:lpstr>What we will learn today?</vt:lpstr>
      <vt:lpstr>Debugging</vt:lpstr>
      <vt:lpstr>Let's start with a few quizzes!</vt:lpstr>
      <vt:lpstr>Let's start with a few quizzes!</vt:lpstr>
      <vt:lpstr>Let's start with a few quizzes!</vt:lpstr>
      <vt:lpstr>Solutions</vt:lpstr>
      <vt:lpstr>Data structures </vt:lpstr>
      <vt:lpstr>Data structures: sequences </vt:lpstr>
      <vt:lpstr>1xD array vs 2xD array</vt:lpstr>
      <vt:lpstr>Multidimensional arrays</vt:lpstr>
      <vt:lpstr>Extracting elements from 2D list</vt:lpstr>
      <vt:lpstr>Data structures: Arrays vs. Dictionaries</vt:lpstr>
      <vt:lpstr>Dictionaries</vt:lpstr>
      <vt:lpstr>Dictionaries: Accessing items</vt:lpstr>
      <vt:lpstr>Changing values in items</vt:lpstr>
      <vt:lpstr>Iterating over a dictionary</vt:lpstr>
      <vt:lpstr>Iterating over a dictionary, 2</vt:lpstr>
      <vt:lpstr>Iterating over a dictionary, 3</vt:lpstr>
      <vt:lpstr>Lists vs. Dictionaries</vt:lpstr>
      <vt:lpstr>Lists vs. Dictionaries</vt:lpstr>
      <vt:lpstr>Dictionaries: One key, many values…</vt:lpstr>
      <vt:lpstr>Dictionaries: Common operations</vt:lpstr>
      <vt:lpstr>Quiz!</vt:lpstr>
      <vt:lpstr>Quiz solution!</vt:lpstr>
      <vt:lpstr>E-bis: back to algorithms</vt:lpstr>
      <vt:lpstr>Back to algorithms</vt:lpstr>
      <vt:lpstr>Algorithms for searching</vt:lpstr>
      <vt:lpstr>Algorithms for searching cont.</vt:lpstr>
      <vt:lpstr>Another way to search</vt:lpstr>
      <vt:lpstr>Binary search</vt:lpstr>
      <vt:lpstr>Binary search</vt:lpstr>
      <vt:lpstr>A simple example</vt:lpstr>
      <vt:lpstr>Lets understand the code!</vt:lpstr>
      <vt:lpstr>Quiz!</vt:lpstr>
      <vt:lpstr>Quiz Solution!</vt:lpstr>
      <vt:lpstr>PowerPoint Presentation</vt:lpstr>
      <vt:lpstr>Recap</vt:lpstr>
      <vt:lpstr>  Lab 3-f Programming with Python</vt:lpstr>
      <vt:lpstr>Lab session</vt:lpstr>
      <vt:lpstr>PowerPoint Presentation</vt:lpstr>
      <vt:lpstr>Thank you!</vt:lpstr>
    </vt:vector>
  </TitlesOfParts>
  <Company>Computer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Stelios Sotiriadis</dc:creator>
  <dc:description/>
  <cp:lastModifiedBy>Alessandro Provetti (Staff)</cp:lastModifiedBy>
  <cp:revision>487</cp:revision>
  <dcterms:created xsi:type="dcterms:W3CDTF">2019-08-13T11:39:28Z</dcterms:created>
  <dcterms:modified xsi:type="dcterms:W3CDTF">2023-10-31T15:14:18Z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43</vt:i4>
  </property>
  <property fmtid="{D5CDD505-2E9C-101B-9397-08002B2CF9AE}" pid="4" name="ContentTypeId">
    <vt:lpwstr>0x0101005AEBAB8369131F4784DB15220316EE22</vt:lpwstr>
  </property>
</Properties>
</file>